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64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85" r:id="rId15"/>
    <p:sldId id="286" r:id="rId16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fld id="{52906453-6000-4032-AA12-C816EABD9386}" type="slidenum">
              <a:rPr lang="bg-BG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59F74B-133E-45A4-88B7-97E6B2775938}" type="slidenum">
              <a:rPr lang="bg-BG"/>
              <a:pPr/>
              <a:t>1</a:t>
            </a:fld>
            <a:endParaRPr lang="bg-BG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21EFD4-8F12-422C-9734-16A76C46A70D}" type="slidenum">
              <a:rPr lang="bg-BG"/>
              <a:pPr/>
              <a:t>2</a:t>
            </a:fld>
            <a:endParaRPr lang="bg-BG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7A7116-F804-40CE-BB21-DCF96F76CA8F}" type="slidenum">
              <a:rPr lang="bg-BG"/>
              <a:pPr/>
              <a:t>3</a:t>
            </a:fld>
            <a:endParaRPr lang="bg-BG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FE3A42-8848-49EE-A732-86EBC03A0A4F}" type="slidenum">
              <a:rPr lang="bg-BG"/>
              <a:pPr/>
              <a:t>4</a:t>
            </a:fld>
            <a:endParaRPr lang="bg-BG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F790A9-77EA-4754-AA4C-8AD05FC07BF6}" type="slidenum">
              <a:rPr lang="bg-BG"/>
              <a:pPr/>
              <a:t>5</a:t>
            </a:fld>
            <a:endParaRPr lang="bg-BG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932AC2-5BA6-4AF1-83F8-F56CBD2D9A1A}" type="slidenum">
              <a:rPr lang="bg-BG"/>
              <a:pPr/>
              <a:t>14</a:t>
            </a:fld>
            <a:endParaRPr lang="bg-BG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4E10BC-0FD1-44D1-8758-588BE28CD08C}" type="slidenum">
              <a:rPr lang="bg-BG"/>
              <a:pPr/>
              <a:t>15</a:t>
            </a:fld>
            <a:endParaRPr lang="bg-BG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116013"/>
            <a:ext cx="3700462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2125" y="1116013"/>
            <a:ext cx="37020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8063" y="212725"/>
            <a:ext cx="1916112" cy="5757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212725"/>
            <a:ext cx="5595938" cy="5757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212725"/>
            <a:ext cx="7545388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116013"/>
            <a:ext cx="7554912" cy="485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b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lient.oiraproject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iraproject.eu/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iraproject.eu/en/oira-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49263" y="3857625"/>
            <a:ext cx="7561262" cy="211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3500438"/>
            <a:ext cx="9144000" cy="19990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40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6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4000" b="1" i="1" dirty="0" smtClean="0">
                <a:solidFill>
                  <a:srgbClr val="002060"/>
                </a:solidFill>
              </a:rPr>
              <a:t>“Оцени ползите сам с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4000" b="1" i="1" dirty="0" smtClean="0">
                <a:solidFill>
                  <a:srgbClr val="002060"/>
                </a:solidFill>
              </a:rPr>
              <a:t>”</a:t>
            </a:r>
            <a:r>
              <a:rPr lang="bg-BG" sz="2800" b="1" dirty="0">
                <a:solidFill>
                  <a:srgbClr val="002060"/>
                </a:solidFill>
              </a:rPr>
              <a:t/>
            </a:r>
            <a:br>
              <a:rPr lang="bg-BG" sz="2800" b="1" dirty="0">
                <a:solidFill>
                  <a:srgbClr val="002060"/>
                </a:solidFill>
              </a:rPr>
            </a:br>
            <a:endParaRPr lang="bg-BG" sz="2800" b="1" dirty="0">
              <a:solidFill>
                <a:srgbClr val="00206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9144000" cy="290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8589963" cy="6002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endParaRPr lang="bg-BG" sz="2400" b="1">
              <a:solidFill>
                <a:srgbClr val="003399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428868"/>
            <a:ext cx="2695575" cy="1695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Horizontal Scroll 10"/>
          <p:cNvSpPr/>
          <p:nvPr/>
        </p:nvSpPr>
        <p:spPr bwMode="auto">
          <a:xfrm>
            <a:off x="3571868" y="1643050"/>
            <a:ext cx="4714908" cy="321471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en-US" dirty="0" smtClean="0">
              <a:solidFill>
                <a:srgbClr val="00206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en-US" dirty="0" smtClean="0">
              <a:solidFill>
                <a:srgbClr val="00206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en-US" dirty="0" smtClean="0">
              <a:solidFill>
                <a:srgbClr val="002060"/>
              </a:solidFill>
              <a:latin typeface="Arial" charset="0"/>
              <a:ea typeface="Lucida Sans Unicode" charset="0"/>
              <a:cs typeface="Lucida Sans Unicode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bg-BG" sz="2400" b="1" dirty="0" smtClean="0">
                <a:solidFill>
                  <a:srgbClr val="002060"/>
                </a:solidFill>
                <a:latin typeface="Arial" charset="0"/>
                <a:ea typeface="Lucida Sans Unicode" charset="0"/>
                <a:cs typeface="Lucida Sans Unicode" charset="0"/>
              </a:rPr>
              <a:t>ПЕЧАТАРСКА ДЕЙНОСТ</a:t>
            </a:r>
            <a:endParaRPr kumimoji="0" lang="bg-BG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Посетете градината на </a:t>
            </a:r>
            <a:r>
              <a:rPr lang="en-US" sz="24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2400" b="1" i="1" dirty="0" smtClean="0">
                <a:solidFill>
                  <a:srgbClr val="002060"/>
                </a:solidFill>
              </a:rPr>
              <a:t> !</a:t>
            </a:r>
            <a:r>
              <a:rPr lang="en-GB" sz="2400" b="1" i="1" dirty="0">
                <a:solidFill>
                  <a:srgbClr val="002060"/>
                </a:solidFill>
              </a:rPr>
              <a:t/>
            </a:r>
            <a:br>
              <a:rPr lang="en-GB" sz="2400" b="1" i="1" dirty="0">
                <a:solidFill>
                  <a:srgbClr val="002060"/>
                </a:solidFill>
              </a:rPr>
            </a:b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00034" y="1142984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В сайта на </a:t>
            </a:r>
            <a:r>
              <a:rPr lang="en-US" dirty="0" err="1" smtClean="0">
                <a:solidFill>
                  <a:srgbClr val="002060"/>
                </a:solidFill>
              </a:rPr>
              <a:t>OiRA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  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https://client.oiraproject.eu</a:t>
            </a:r>
            <a:r>
              <a:rPr lang="bg-BG" dirty="0" smtClean="0">
                <a:solidFill>
                  <a:srgbClr val="002060"/>
                </a:solidFill>
              </a:rPr>
              <a:t>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ще намерите 38 онлайн инструмента за                                        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различни сектори на	икономиката;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Един, от който е за сектор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b="1" i="1" dirty="0" smtClean="0">
                <a:solidFill>
                  <a:srgbClr val="002060"/>
                </a:solidFill>
              </a:rPr>
              <a:t>	</a:t>
            </a:r>
            <a:r>
              <a:rPr lang="bg-BG" b="1" i="1" dirty="0" smtClean="0">
                <a:solidFill>
                  <a:srgbClr val="002060"/>
                </a:solidFill>
              </a:rPr>
              <a:t>Печатарска дейност</a:t>
            </a:r>
            <a:r>
              <a:rPr lang="bg-BG" b="1" i="1" dirty="0" smtClean="0">
                <a:solidFill>
                  <a:srgbClr val="002060"/>
                </a:solidFill>
              </a:rPr>
              <a:t>.</a:t>
            </a:r>
            <a:endParaRPr lang="bg-BG" b="1" i="1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>
                <a:solidFill>
                  <a:srgbClr val="002060"/>
                </a:solidFill>
              </a:rPr>
              <a:t>За</a:t>
            </a:r>
            <a:r>
              <a:rPr lang="en-GB" sz="2400" b="1" i="1" dirty="0">
                <a:solidFill>
                  <a:srgbClr val="002060"/>
                </a:solidFill>
              </a:rPr>
              <a:t> </a:t>
            </a:r>
            <a:r>
              <a:rPr lang="en-GB" sz="2400" b="1" i="1" dirty="0" err="1">
                <a:solidFill>
                  <a:srgbClr val="002060"/>
                </a:solidFill>
              </a:rPr>
              <a:t>кого</a:t>
            </a:r>
            <a:r>
              <a:rPr lang="en-GB" sz="2400" b="1" i="1" dirty="0">
                <a:solidFill>
                  <a:srgbClr val="002060"/>
                </a:solidFill>
              </a:rPr>
              <a:t> е </a:t>
            </a:r>
            <a:r>
              <a:rPr lang="en-GB" sz="2400" b="1" i="1" dirty="0" err="1">
                <a:solidFill>
                  <a:srgbClr val="002060"/>
                </a:solidFill>
              </a:rPr>
              <a:t>OiRA</a:t>
            </a:r>
            <a:r>
              <a:rPr lang="en-GB" sz="2400" b="1" i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1000108"/>
            <a:ext cx="9144000" cy="497524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всеки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който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придобие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по-добро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разбиране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това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как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управлява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работното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място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е </a:t>
            </a:r>
            <a:r>
              <a:rPr lang="en-GB" dirty="0" err="1">
                <a:solidFill>
                  <a:srgbClr val="002060"/>
                </a:solidFill>
              </a:rPr>
              <a:t>особено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полезна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микро</a:t>
            </a:r>
            <a:r>
              <a:rPr lang="en-GB" dirty="0">
                <a:solidFill>
                  <a:srgbClr val="002060"/>
                </a:solidFill>
              </a:rPr>
              <a:t>- и </a:t>
            </a:r>
            <a:r>
              <a:rPr lang="en-GB" dirty="0" err="1">
                <a:solidFill>
                  <a:srgbClr val="002060"/>
                </a:solidFill>
              </a:rPr>
              <a:t>малки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предприятия</a:t>
            </a:r>
            <a:r>
              <a:rPr lang="en-GB" dirty="0">
                <a:solidFill>
                  <a:srgbClr val="002060"/>
                </a:solidFill>
              </a:rPr>
              <a:t>. </a:t>
            </a:r>
            <a:r>
              <a:rPr lang="en-GB" dirty="0" err="1">
                <a:solidFill>
                  <a:srgbClr val="002060"/>
                </a:solidFill>
              </a:rPr>
              <a:t>Собствениците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мениджърите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им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често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вярват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че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изправени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подобни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или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разполагат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необходимите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прави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лесна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най-малките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компании</a:t>
            </a:r>
            <a:r>
              <a:rPr lang="en-GB" dirty="0" smtClean="0">
                <a:solidFill>
                  <a:srgbClr val="002060"/>
                </a:solidFill>
              </a:rPr>
              <a:t>. </a:t>
            </a:r>
            <a:r>
              <a:rPr lang="en-GB" dirty="0" err="1" smtClean="0">
                <a:solidFill>
                  <a:srgbClr val="002060"/>
                </a:solidFill>
              </a:rPr>
              <a:t>Правилната</a:t>
            </a:r>
            <a:r>
              <a:rPr lang="en-GB" dirty="0" smtClean="0">
                <a:solidFill>
                  <a:srgbClr val="002060"/>
                </a:solidFill>
              </a:rPr>
              <a:t> </a:t>
            </a:r>
            <a:r>
              <a:rPr lang="en-GB" b="1" dirty="0" err="1" smtClean="0">
                <a:solidFill>
                  <a:srgbClr val="002060"/>
                </a:solidFill>
              </a:rPr>
              <a:t>оценка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на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риска</a:t>
            </a:r>
            <a:r>
              <a:rPr lang="en-GB" b="1" dirty="0" smtClean="0">
                <a:solidFill>
                  <a:srgbClr val="002060"/>
                </a:solidFill>
              </a:rPr>
              <a:t> е </a:t>
            </a:r>
            <a:r>
              <a:rPr lang="en-GB" b="1" dirty="0" err="1" smtClean="0">
                <a:solidFill>
                  <a:srgbClr val="002060"/>
                </a:solidFill>
              </a:rPr>
              <a:t>ключът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към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здравословните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работни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места</a:t>
            </a:r>
            <a:r>
              <a:rPr lang="en-GB" dirty="0" smtClean="0">
                <a:solidFill>
                  <a:srgbClr val="002060"/>
                </a:solidFill>
              </a:rPr>
              <a:t>. </a:t>
            </a:r>
            <a:r>
              <a:rPr lang="en-GB" dirty="0" err="1" smtClean="0">
                <a:solidFill>
                  <a:srgbClr val="002060"/>
                </a:solidFill>
              </a:rPr>
              <a:t>Ефективната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обаче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бъде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предизвикателство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особено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които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разполагат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или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ноу-хау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безопасност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здраве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работа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е </a:t>
            </a:r>
            <a:r>
              <a:rPr lang="en-GB" dirty="0" err="1" smtClean="0">
                <a:solidFill>
                  <a:srgbClr val="002060"/>
                </a:solidFill>
              </a:rPr>
              <a:t>първата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инициатива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равнище</a:t>
            </a:r>
            <a:r>
              <a:rPr lang="en-GB" dirty="0" smtClean="0">
                <a:solidFill>
                  <a:srgbClr val="002060"/>
                </a:solidFill>
              </a:rPr>
              <a:t> ЕС, </a:t>
            </a:r>
            <a:r>
              <a:rPr lang="en-GB" dirty="0" err="1" smtClean="0">
                <a:solidFill>
                  <a:srgbClr val="002060"/>
                </a:solidFill>
              </a:rPr>
              <a:t>която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насърчава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европейските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оценяват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сами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своите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рискове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Blip>
                <a:blip r:embed="rId4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339724" y="212725"/>
            <a:ext cx="8447117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Използвайте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</a:t>
            </a:r>
            <a:r>
              <a:rPr lang="bg-BG" dirty="0" smtClean="0">
                <a:solidFill>
                  <a:srgbClr val="002060"/>
                </a:solidFill>
              </a:rPr>
              <a:t>да </a:t>
            </a:r>
            <a:r>
              <a:rPr lang="en-GB" dirty="0" err="1" smtClean="0">
                <a:solidFill>
                  <a:srgbClr val="002060"/>
                </a:solidFill>
              </a:rPr>
              <a:t>гарантира</a:t>
            </a:r>
            <a:r>
              <a:rPr lang="bg-BG" dirty="0" smtClean="0">
                <a:solidFill>
                  <a:srgbClr val="002060"/>
                </a:solidFill>
              </a:rPr>
              <a:t>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работниците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2060"/>
                </a:solidFill>
              </a:rPr>
              <a:t>(</a:t>
            </a:r>
            <a:r>
              <a:rPr lang="en-GB" dirty="0" err="1">
                <a:solidFill>
                  <a:srgbClr val="002060"/>
                </a:solidFill>
              </a:rPr>
              <a:t>задължение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работодателите</a:t>
            </a:r>
            <a:r>
              <a:rPr lang="en-GB" dirty="0" smtClean="0">
                <a:solidFill>
                  <a:srgbClr val="002060"/>
                </a:solidFill>
              </a:rPr>
              <a:t>);</a:t>
            </a:r>
            <a:endParaRPr lang="en-GB" dirty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</a:t>
            </a:r>
            <a:r>
              <a:rPr lang="en-GB" dirty="0" err="1" smtClean="0">
                <a:solidFill>
                  <a:srgbClr val="002060"/>
                </a:solidFill>
              </a:rPr>
              <a:t>подобр</a:t>
            </a:r>
            <a:r>
              <a:rPr lang="bg-BG" dirty="0" err="1" smtClean="0">
                <a:solidFill>
                  <a:srgbClr val="002060"/>
                </a:solidFill>
              </a:rPr>
              <a:t>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условията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труд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чрез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оценен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използване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инструмента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професионалните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набелязани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мерки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мероприятия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ограничаване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намаляване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елиминиране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1428736"/>
            <a:ext cx="83582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66330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Използването на </a:t>
            </a:r>
            <a:r>
              <a:rPr lang="bg-BG" dirty="0" err="1" smtClean="0">
                <a:solidFill>
                  <a:srgbClr val="002060"/>
                </a:solidFill>
              </a:rPr>
              <a:t>OiRA</a:t>
            </a:r>
            <a:r>
              <a:rPr lang="bg-BG" dirty="0" smtClean="0">
                <a:solidFill>
                  <a:srgbClr val="002060"/>
                </a:solidFill>
              </a:rPr>
              <a:t> инструментите е напълно безплатно</a:t>
            </a:r>
            <a:r>
              <a:rPr lang="bg-BG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Инструментите са налични по всяко време в интернет</a:t>
            </a:r>
            <a:r>
              <a:rPr lang="bg-BG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Работата с тях е лесна, проста, удобна. </a:t>
            </a: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идентифицирате действията, които трябва да предприемете сами</a:t>
            </a:r>
            <a:r>
              <a:rPr lang="bg-BG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проверите себе си.</a:t>
            </a: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6633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0800000" flipV="1">
            <a:off x="428596" y="266354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 smtClean="0">
                <a:solidFill>
                  <a:srgbClr val="002060"/>
                </a:solidFill>
              </a:rPr>
              <a:t>Защо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да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използваме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r>
              <a:rPr lang="en-GB" sz="2400" b="1" i="1" dirty="0" smtClean="0">
                <a:solidFill>
                  <a:srgbClr val="002060"/>
                </a:solidFill>
              </a:rPr>
              <a:t>?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8358246" cy="23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 регистрацията е необходим само валиден адрес на електронна поща. Всяко физическо лице или организация може да избере от предлаганите инструменти на OiRA онзи, който е най-подходящ за съответната държава, сектор или предприятие. 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OiRA - Онлайн интерактивна оценка на риска_files\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428868"/>
            <a:ext cx="8286808" cy="3537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285728"/>
            <a:ext cx="7786742" cy="95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функционира </a:t>
            </a:r>
            <a:r>
              <a:rPr lang="en-US" sz="2400" b="1" i="1" dirty="0" err="1" smtClean="0">
                <a:solidFill>
                  <a:schemeClr val="accent2">
                    <a:lumMod val="50000"/>
                  </a:schemeClr>
                </a:solidFill>
              </a:rPr>
              <a:t>OiRA</a:t>
            </a:r>
            <a:r>
              <a:rPr lang="en-US" sz="2400" b="1" i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bg-BG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bg-BG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857232"/>
            <a:ext cx="750099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 работа с OiRA има пет основни стъпки: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Подготовка: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OiRA дава възможност на предприятията да приспособят оценките на риска към собствените им особеностите, като отговорят на няколко прости въпроса</a:t>
            </a:r>
          </a:p>
        </p:txBody>
      </p:sp>
      <p:pic>
        <p:nvPicPr>
          <p:cNvPr id="2050" name="Picture 2" descr="C:\Users\user\Desktop\OiRA - Онлайн интерактивна оценка на риска_files\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643182"/>
            <a:ext cx="7904658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928670"/>
            <a:ext cx="8215370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Определяне: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включва разглеждане на източниците на опасност на работното място и идентифициране на лицата, които може да са изложени на риск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Оценяване: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на този етап се установява приоритетният ред на определените рискове. Това подреждане помага по-късно да се вземе решение кои мерки да бъдат приложени първо</a:t>
            </a:r>
          </a:p>
          <a:p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5" name="Picture 3" descr="C:\Users\user\Desktop\OiRA - Онлайн интерактивна оценка на риска_files\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7736797" cy="335758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643174" y="142852"/>
            <a:ext cx="4143404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OiRA - Онлайн интерактивна оценка на риска_files\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85992"/>
            <a:ext cx="8072462" cy="352946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00034" y="857232"/>
            <a:ext cx="7858180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План за действие: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 инструментът помага след това да бъде съставен план за действие и да се вземе решение как да бъдат отстранени или контролирани рисковете</a:t>
            </a:r>
          </a:p>
        </p:txBody>
      </p:sp>
      <p:sp>
        <p:nvSpPr>
          <p:cNvPr id="5" name="Rectangle 4"/>
          <p:cNvSpPr/>
          <p:nvPr/>
        </p:nvSpPr>
        <p:spPr>
          <a:xfrm rot="10800000" flipV="1">
            <a:off x="1285850" y="171361"/>
            <a:ext cx="6286545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857232"/>
            <a:ext cx="7715304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Доклад: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 накрая автоматично се генерират доклад и план за действие, които могат да се отпечатат и/или изтеглят и с които се документират резултатите от оценяването на риска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user\Desktop\OiRA - Онлайн интерактивна оценка на риска_files\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8159599" cy="354004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785918" y="285728"/>
            <a:ext cx="5357850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720" y="1500174"/>
            <a:ext cx="3429024" cy="3527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sz="2000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Налице ли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са подходящ складове за съхранение на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химикали?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При складирането им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отчетени ли са специфичните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им характеристики с цел осигуряване на безопасност за работещите.</a:t>
            </a:r>
            <a:endParaRPr lang="ru-RU" sz="2000" i="1" dirty="0" smtClean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3075" name="Picture 3" descr="\\192.168.5.1\raina\Proekt OiRA 02.2017\IZPALNENIE\strategia za populiarizirane\OiRA Pics\OiRA Pics\38588249_m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857364"/>
            <a:ext cx="4635730" cy="307183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214414" y="214290"/>
            <a:ext cx="6500858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Направете проверка за…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642918"/>
            <a:ext cx="4500594" cy="5616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sz="2000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Машините оборудвани ли са със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защитни приспособления, съгласно документацията им. </a:t>
            </a:r>
          </a:p>
          <a:p>
            <a:r>
              <a:rPr lang="ru-RU" sz="2000" i="1" dirty="0" smtClean="0">
                <a:solidFill>
                  <a:srgbClr val="002060"/>
                </a:solidFill>
                <a:latin typeface="+mn-lt"/>
              </a:rPr>
              <a:t>!!! Всеки работен пост, в зависимост от съществуващите опасности трябва да има командни устройства, които могат да спират безопасно цялото работно оборудване или негова определена част и ефективно работещо устройство за аварийно спиране. </a:t>
            </a:r>
            <a:endParaRPr lang="ru-RU" sz="2000" i="1" dirty="0" smtClean="0">
              <a:solidFill>
                <a:srgbClr val="002060"/>
              </a:solidFill>
              <a:latin typeface="+mn-lt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bg-BG" i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4098" name="Picture 2" descr="\\192.168.5.1\raina\Proekt OiRA 02.2017\IZPALNENIE\strategia za populiarizirane\OiRA Pics\OiRA Pics\38588161_m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785926"/>
            <a:ext cx="4099227" cy="321471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 rot="10800000" flipV="1">
            <a:off x="1285852" y="289292"/>
            <a:ext cx="6500856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Направете проверка за…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400" b="1" dirty="0">
              <a:solidFill>
                <a:srgbClr val="003399"/>
              </a:solidFill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49263" y="857250"/>
            <a:ext cx="8407400" cy="535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85750" indent="-280988" algn="just">
              <a:lnSpc>
                <a:spcPct val="100000"/>
              </a:lnSpc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285750" indent="-280988">
              <a:lnSpc>
                <a:spcPct val="100000"/>
              </a:lnSpc>
              <a:spcBef>
                <a:spcPts val="425"/>
              </a:spcBef>
              <a:spcAft>
                <a:spcPts val="1200"/>
              </a:spcAft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>
                <a:solidFill>
                  <a:srgbClr val="003399"/>
                </a:solidFill>
              </a:rPr>
              <a:t>						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348" y="785794"/>
            <a:ext cx="792961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 algn="ctr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sz="2400" b="1" dirty="0" err="1" smtClean="0">
                <a:solidFill>
                  <a:srgbClr val="003399"/>
                </a:solidFill>
              </a:rPr>
              <a:t>Оценката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риска</a:t>
            </a:r>
            <a:r>
              <a:rPr lang="en-GB" sz="2400" b="1" dirty="0" smtClean="0">
                <a:solidFill>
                  <a:srgbClr val="003399"/>
                </a:solidFill>
              </a:rPr>
              <a:t> е </a:t>
            </a:r>
            <a:r>
              <a:rPr lang="en-GB" sz="2400" b="1" dirty="0" err="1" smtClean="0">
                <a:solidFill>
                  <a:srgbClr val="003399"/>
                </a:solidFill>
              </a:rPr>
              <a:t>ключов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фактор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за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осигуряването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здравето</a:t>
            </a:r>
            <a:r>
              <a:rPr lang="en-GB" sz="2400" b="1" dirty="0" smtClean="0">
                <a:solidFill>
                  <a:srgbClr val="003399"/>
                </a:solidFill>
              </a:rPr>
              <a:t> и </a:t>
            </a:r>
            <a:r>
              <a:rPr lang="en-GB" sz="2400" b="1" dirty="0" err="1" smtClean="0">
                <a:solidFill>
                  <a:srgbClr val="003399"/>
                </a:solidFill>
              </a:rPr>
              <a:t>безопасността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работното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място</a:t>
            </a:r>
            <a:r>
              <a:rPr lang="en-GB" sz="2400" b="1" dirty="0" smtClean="0">
                <a:solidFill>
                  <a:srgbClr val="003399"/>
                </a:solidFill>
              </a:rPr>
              <a:t>!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 smtClean="0">
                <a:solidFill>
                  <a:srgbClr val="003399"/>
                </a:solidFill>
              </a:rPr>
              <a:t>Йерархията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на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превенцията</a:t>
            </a: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избягвайте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елиминирайте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рисковете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намалявайте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минимализирайте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опасностите</a:t>
            </a:r>
            <a:r>
              <a:rPr lang="en-GB" dirty="0" smtClean="0">
                <a:solidFill>
                  <a:srgbClr val="003399"/>
                </a:solidFill>
              </a:rPr>
              <a:t>: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технически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лични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подобрявайте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поведението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за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безопасност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при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работа</a:t>
            </a:r>
            <a:r>
              <a:rPr lang="en-GB" dirty="0" smtClean="0">
                <a:solidFill>
                  <a:srgbClr val="003399"/>
                </a:solidFill>
              </a:rPr>
              <a:t>.</a:t>
            </a: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3399"/>
                </a:solidFill>
              </a:rPr>
              <a:t/>
            </a:r>
            <a:br>
              <a:rPr lang="en-GB" dirty="0" smtClean="0">
                <a:solidFill>
                  <a:srgbClr val="003399"/>
                </a:solidFill>
              </a:rPr>
            </a:br>
            <a:endParaRPr lang="en-GB" dirty="0" smtClean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smtClean="0">
                <a:solidFill>
                  <a:srgbClr val="003399"/>
                </a:solidFill>
              </a:rPr>
              <a:t/>
            </a:r>
            <a:br>
              <a:rPr lang="en-GB" b="1" dirty="0" smtClean="0">
                <a:solidFill>
                  <a:srgbClr val="003399"/>
                </a:solidFill>
              </a:rPr>
            </a:br>
            <a:endParaRPr lang="en-GB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научите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повече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оценка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риска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посетете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уебсайт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 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u="sng" dirty="0">
                <a:solidFill>
                  <a:srgbClr val="CCCCFF"/>
                </a:solidFill>
                <a:hlinkClick r:id="rId3"/>
              </a:rPr>
              <a:t>https://oiraproject.eu/en</a:t>
            </a:r>
          </a:p>
          <a:p>
            <a:pPr algn="ctr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Разгледайте</a:t>
            </a:r>
            <a:r>
              <a:rPr lang="en-GB" b="1" dirty="0">
                <a:solidFill>
                  <a:srgbClr val="003399"/>
                </a:solidFill>
              </a:rPr>
              <a:t> и </a:t>
            </a:r>
            <a:r>
              <a:rPr lang="en-GB" b="1" dirty="0" err="1">
                <a:solidFill>
                  <a:srgbClr val="003399"/>
                </a:solidFill>
              </a:rPr>
              <a:t>използвайте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всички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налични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3399"/>
                </a:solidFill>
              </a:rPr>
              <a:t>  </a:t>
            </a:r>
            <a:r>
              <a:rPr lang="en-GB" b="1" u="sng" dirty="0">
                <a:solidFill>
                  <a:srgbClr val="CCCCFF"/>
                </a:solidFill>
                <a:hlinkClick r:id="rId4"/>
              </a:rPr>
              <a:t>https://oiraproject.eu/en/oira-tools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688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300" b="1" dirty="0" err="1">
                <a:solidFill>
                  <a:srgbClr val="003399"/>
                </a:solidFill>
              </a:rPr>
              <a:t>Благодарим</a:t>
            </a:r>
            <a:r>
              <a:rPr lang="en-GB" sz="2300" b="1" dirty="0">
                <a:solidFill>
                  <a:srgbClr val="003399"/>
                </a:solidFill>
              </a:rPr>
              <a:t> </a:t>
            </a:r>
            <a:r>
              <a:rPr lang="en-GB" sz="2300" b="1" dirty="0" err="1">
                <a:solidFill>
                  <a:srgbClr val="003399"/>
                </a:solidFill>
              </a:rPr>
              <a:t>Ви</a:t>
            </a:r>
            <a:r>
              <a:rPr lang="en-GB" sz="2300" b="1" dirty="0">
                <a:solidFill>
                  <a:srgbClr val="003399"/>
                </a:solidFill>
              </a:rPr>
              <a:t>!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3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Проект по подразбиране">
      <a:majorFont>
        <a:latin typeface="Times New Roman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lnDef>
  </a:objectDefaults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6287</TotalTime>
  <Words>514</Words>
  <Application>Microsoft Office PowerPoint</Application>
  <PresentationFormat>On-screen Show (4:3)</PresentationFormat>
  <Paragraphs>120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Проект по подразбиране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MAESTROXP;munar@osha.europa.eu</dc:creator>
  <cp:lastModifiedBy>user</cp:lastModifiedBy>
  <cp:revision>1137</cp:revision>
  <cp:lastPrinted>2017-02-16T06:57:19Z</cp:lastPrinted>
  <dcterms:created xsi:type="dcterms:W3CDTF">2007-06-18T10:14:07Z</dcterms:created>
  <dcterms:modified xsi:type="dcterms:W3CDTF">2018-04-18T14:56:05Z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AGENCY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Презентация на цял екран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31</vt:i4>
  </property>
</Properties>
</file>