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8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0350" cy="4003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3613" cy="4806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fld id="{52906453-6000-4032-AA12-C816EABD9386}" type="slidenum">
              <a:rPr lang="bg-BG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415032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59F74B-133E-45A4-88B7-97E6B2775938}" type="slidenum">
              <a:rPr lang="bg-BG"/>
              <a:pPr/>
              <a:t>1</a:t>
            </a:fld>
            <a:endParaRPr lang="bg-BG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026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21EFD4-8F12-422C-9734-16A76C46A70D}" type="slidenum">
              <a:rPr lang="bg-BG"/>
              <a:pPr/>
              <a:t>2</a:t>
            </a:fld>
            <a:endParaRPr lang="bg-BG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2724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BE7799-89C5-4023-98E9-1BE13EBBC791}" type="slidenum">
              <a:rPr lang="bg-BG"/>
              <a:pPr/>
              <a:t>4</a:t>
            </a:fld>
            <a:endParaRPr lang="bg-BG"/>
          </a:p>
        </p:txBody>
      </p:sp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2049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7A7116-F804-40CE-BB21-DCF96F76CA8F}" type="slidenum">
              <a:rPr lang="bg-BG"/>
              <a:pPr/>
              <a:t>5</a:t>
            </a:fld>
            <a:endParaRPr lang="bg-BG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56639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BFE3A42-8848-49EE-A732-86EBC03A0A4F}" type="slidenum">
              <a:rPr lang="bg-BG"/>
              <a:pPr/>
              <a:t>6</a:t>
            </a:fld>
            <a:endParaRPr lang="bg-BG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9891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F919637-D0C9-467D-9F59-5E90CC7FA790}" type="slidenum">
              <a:rPr lang="bg-BG"/>
              <a:pPr/>
              <a:t>7</a:t>
            </a:fld>
            <a:endParaRPr lang="bg-BG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2316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C35FDA-A780-48D8-96DE-F5AB3B3C01E5}" type="slidenum">
              <a:rPr lang="bg-BG"/>
              <a:pPr/>
              <a:t>8</a:t>
            </a:fld>
            <a:endParaRPr lang="bg-BG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19409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F790A9-77EA-4754-AA4C-8AD05FC07BF6}" type="slidenum">
              <a:rPr lang="bg-BG"/>
              <a:pPr/>
              <a:t>9</a:t>
            </a:fld>
            <a:endParaRPr lang="bg-BG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0907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86CA2F8-200B-4D5F-A2AA-87E1AEE73CF5}" type="slidenum">
              <a:rPr lang="bg-BG"/>
              <a:pPr/>
              <a:t>10</a:t>
            </a:fld>
            <a:endParaRPr lang="bg-BG"/>
          </a:p>
        </p:txBody>
      </p:sp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637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F3BE36-BB92-47E9-9798-C18904021DB6}" type="slidenum">
              <a:rPr lang="bg-BG"/>
              <a:pPr/>
              <a:t>11</a:t>
            </a:fld>
            <a:endParaRPr lang="bg-BG"/>
          </a:p>
        </p:txBody>
      </p:sp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7561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C34377-7016-4840-8305-4B8379980473}" type="slidenum">
              <a:rPr lang="bg-BG"/>
              <a:pPr/>
              <a:t>12</a:t>
            </a:fld>
            <a:endParaRPr lang="bg-BG"/>
          </a:p>
        </p:txBody>
      </p:sp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680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C784CE-CC9B-477D-80C7-C927862CBB9A}" type="slidenum">
              <a:rPr lang="bg-BG"/>
              <a:pPr/>
              <a:t>13</a:t>
            </a:fld>
            <a:endParaRPr lang="bg-BG"/>
          </a:p>
        </p:txBody>
      </p:sp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9408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B354422-CB53-4187-8347-B3318B2323E6}" type="slidenum">
              <a:rPr lang="bg-BG"/>
              <a:pPr/>
              <a:t>14</a:t>
            </a:fld>
            <a:endParaRPr lang="bg-BG"/>
          </a:p>
        </p:txBody>
      </p:sp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9307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E430E8-41E8-4317-A183-12681663115A}" type="slidenum">
              <a:rPr lang="bg-BG"/>
              <a:pPr/>
              <a:t>15</a:t>
            </a:fld>
            <a:endParaRPr lang="bg-BG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3897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8498100-8645-41E5-A166-D318D6DC3FEE}" type="slidenum">
              <a:rPr lang="bg-BG"/>
              <a:pPr/>
              <a:t>16</a:t>
            </a:fld>
            <a:endParaRPr lang="bg-BG"/>
          </a:p>
        </p:txBody>
      </p:sp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9775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D767E76-0E8A-48E5-978E-47A69266255E}" type="slidenum">
              <a:rPr lang="bg-BG"/>
              <a:pPr/>
              <a:t>17</a:t>
            </a:fld>
            <a:endParaRPr lang="bg-BG"/>
          </a:p>
        </p:txBody>
      </p:sp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3900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F4C09D4-A777-4635-91B7-7CA784237385}" type="slidenum">
              <a:rPr lang="bg-BG"/>
              <a:pPr/>
              <a:t>18</a:t>
            </a:fld>
            <a:endParaRPr lang="bg-BG"/>
          </a:p>
        </p:txBody>
      </p:sp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56937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FC71F7-034A-4799-A102-0BAC881ADA34}" type="slidenum">
              <a:rPr lang="bg-BG"/>
              <a:pPr/>
              <a:t>19</a:t>
            </a:fld>
            <a:endParaRPr lang="bg-BG"/>
          </a:p>
        </p:txBody>
      </p:sp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4795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E407AF8-CA07-4A72-9AC6-4D07744ADB36}" type="slidenum">
              <a:rPr lang="bg-BG"/>
              <a:pPr/>
              <a:t>20</a:t>
            </a:fld>
            <a:endParaRPr lang="bg-BG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5952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C5F1859-E5BA-4910-9208-1ED641CB8531}" type="slidenum">
              <a:rPr lang="bg-BG"/>
              <a:pPr/>
              <a:t>21</a:t>
            </a:fld>
            <a:endParaRPr lang="bg-BG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30817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3B92230-231E-4B72-8A92-D1336CEAC563}" type="slidenum">
              <a:rPr lang="bg-BG"/>
              <a:pPr/>
              <a:t>22</a:t>
            </a:fld>
            <a:endParaRPr lang="bg-BG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40777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FCA922-B99F-4AAE-BB66-FCBA7D45BC48}" type="slidenum">
              <a:rPr lang="bg-BG"/>
              <a:pPr/>
              <a:t>23</a:t>
            </a:fld>
            <a:endParaRPr lang="bg-BG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85608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0B4FFC7-F632-4183-8DE1-18AC66242240}" type="slidenum">
              <a:rPr lang="bg-BG"/>
              <a:pPr/>
              <a:t>24</a:t>
            </a:fld>
            <a:endParaRPr lang="bg-BG"/>
          </a:p>
        </p:txBody>
      </p:sp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79860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466B07-C1A9-4833-93C4-12D37C0A8F6A}" type="slidenum">
              <a:rPr lang="bg-BG"/>
              <a:pPr/>
              <a:t>25</a:t>
            </a:fld>
            <a:endParaRPr lang="bg-BG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7557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8C7118-217E-496C-881E-8D2398BE68B1}" type="slidenum">
              <a:rPr lang="bg-BG"/>
              <a:pPr/>
              <a:t>26</a:t>
            </a:fld>
            <a:endParaRPr lang="bg-BG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14474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1B4FDC-D5BF-47B6-927C-287D6837FEB6}" type="slidenum">
              <a:rPr lang="bg-BG"/>
              <a:pPr/>
              <a:t>27</a:t>
            </a:fld>
            <a:endParaRPr lang="bg-BG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76463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6563B7-4C4B-4982-AF66-EFEDA71EBFEA}" type="slidenum">
              <a:rPr lang="bg-BG"/>
              <a:pPr/>
              <a:t>28</a:t>
            </a:fld>
            <a:endParaRPr lang="bg-BG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876929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932AC2-5BA6-4AF1-83F8-F56CBD2D9A1A}" type="slidenum">
              <a:rPr lang="bg-BG"/>
              <a:pPr/>
              <a:t>29</a:t>
            </a:fld>
            <a:endParaRPr lang="bg-BG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72481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4E10BC-0FD1-44D1-8758-588BE28CD08C}" type="slidenum">
              <a:rPr lang="bg-BG"/>
              <a:pPr/>
              <a:t>30</a:t>
            </a:fld>
            <a:endParaRPr lang="bg-BG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3834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116013"/>
            <a:ext cx="3700462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2125" y="1116013"/>
            <a:ext cx="37020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8063" y="212725"/>
            <a:ext cx="1916112" cy="5757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725" y="212725"/>
            <a:ext cx="5595938" cy="5757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9725" y="212725"/>
            <a:ext cx="7545388" cy="48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9263" y="1116013"/>
            <a:ext cx="7554912" cy="485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5pPr>
      <a:lvl6pPr marL="25146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6pPr>
      <a:lvl7pPr marL="29718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7pPr>
      <a:lvl8pPr marL="3429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8pPr>
      <a:lvl9pPr marL="3886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b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osha.europa.eu/en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lient.oiraproject.eu/bg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oiraproject.eu/en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iraproject.eu/en/oira-too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49263" y="3857625"/>
            <a:ext cx="7561262" cy="211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3000"/>
              </a:spcBef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00063" y="3071813"/>
            <a:ext cx="8215312" cy="277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4000" b="1" dirty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4000" b="1" dirty="0">
                <a:solidFill>
                  <a:srgbClr val="003399"/>
                </a:solidFill>
              </a:rPr>
              <a:t>Интерактивна оценка на риска с инструмента </a:t>
            </a:r>
            <a:r>
              <a:rPr lang="bg-BG" sz="4000" b="1" dirty="0" err="1">
                <a:solidFill>
                  <a:srgbClr val="003399"/>
                </a:solidFill>
              </a:rPr>
              <a:t>OiRA</a:t>
            </a:r>
            <a:endParaRPr lang="bg-BG" sz="4000" b="1" dirty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800" b="1" dirty="0">
                <a:solidFill>
                  <a:srgbClr val="003399"/>
                </a:solidFill>
              </a:rPr>
              <a:t> </a:t>
            </a:r>
            <a:br>
              <a:rPr lang="bg-BG" sz="2800" b="1" dirty="0">
                <a:solidFill>
                  <a:srgbClr val="003399"/>
                </a:solidFill>
              </a:rPr>
            </a:br>
            <a:endParaRPr lang="bg-BG" sz="2800" b="1" dirty="0">
              <a:solidFill>
                <a:srgbClr val="003399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90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8589963" cy="6002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endParaRPr lang="bg-BG" sz="2400" b="1">
              <a:solidFill>
                <a:srgbClr val="003399"/>
              </a:solidFill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86438" y="2071688"/>
            <a:ext cx="3143250" cy="2000250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0033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2214563"/>
            <a:ext cx="2695575" cy="1695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aphicFrame>
        <p:nvGraphicFramePr>
          <p:cNvPr id="4100" name="Group 4"/>
          <p:cNvGraphicFramePr>
            <a:graphicFrameLocks noGrp="1"/>
          </p:cNvGraphicFramePr>
          <p:nvPr/>
        </p:nvGraphicFramePr>
        <p:xfrm>
          <a:off x="571500" y="1217613"/>
          <a:ext cx="4433888" cy="650875"/>
        </p:xfrm>
        <a:graphic>
          <a:graphicData uri="http://schemas.openxmlformats.org/drawingml/2006/table">
            <a:tbl>
              <a:tblPr/>
              <a:tblGrid>
                <a:gridCol w="4433888"/>
              </a:tblGrid>
              <a:tr h="6508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bg-BG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Правен подход на ЕС в областта на здравето и безопасността.</a:t>
                      </a:r>
                    </a:p>
                  </a:txBody>
                  <a:tcPr marL="90000" marR="90000" marT="130302" marB="46800" horzOverflow="overflow">
                    <a:lnL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06" name="Group 10"/>
          <p:cNvGraphicFramePr>
            <a:graphicFrameLocks noGrp="1"/>
          </p:cNvGraphicFramePr>
          <p:nvPr/>
        </p:nvGraphicFramePr>
        <p:xfrm>
          <a:off x="571500" y="2289175"/>
          <a:ext cx="4433888" cy="650875"/>
        </p:xfrm>
        <a:graphic>
          <a:graphicData uri="http://schemas.openxmlformats.org/drawingml/2006/table">
            <a:tbl>
              <a:tblPr/>
              <a:tblGrid>
                <a:gridCol w="4433888"/>
              </a:tblGrid>
              <a:tr h="6508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Йерархията на превенцията.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bg-BG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Lucida Sans Unicode" charset="0"/>
                        <a:cs typeface="Lucida Sans Unicode" charset="0"/>
                      </a:endParaRPr>
                    </a:p>
                  </a:txBody>
                  <a:tcPr marL="90000" marR="90000" marT="130302" marB="46800" horzOverflow="overflow">
                    <a:lnL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12" name="Group 16"/>
          <p:cNvGraphicFramePr>
            <a:graphicFrameLocks noGrp="1"/>
          </p:cNvGraphicFramePr>
          <p:nvPr/>
        </p:nvGraphicFramePr>
        <p:xfrm>
          <a:off x="571500" y="3357563"/>
          <a:ext cx="4433888" cy="574675"/>
        </p:xfrm>
        <a:graphic>
          <a:graphicData uri="http://schemas.openxmlformats.org/drawingml/2006/table">
            <a:tbl>
              <a:tblPr/>
              <a:tblGrid>
                <a:gridCol w="4433888"/>
              </a:tblGrid>
              <a:tr h="5746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Практически подход – 5 стъпки.</a:t>
                      </a:r>
                    </a:p>
                  </a:txBody>
                  <a:tcPr marL="90000" marR="90000" marT="130302" marB="46800" horzOverflow="overflow">
                    <a:lnL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18" name="Group 22"/>
          <p:cNvGraphicFramePr>
            <a:graphicFrameLocks noGrp="1"/>
          </p:cNvGraphicFramePr>
          <p:nvPr/>
        </p:nvGraphicFramePr>
        <p:xfrm>
          <a:off x="571500" y="4286250"/>
          <a:ext cx="4505325" cy="788988"/>
        </p:xfrm>
        <a:graphic>
          <a:graphicData uri="http://schemas.openxmlformats.org/drawingml/2006/table">
            <a:tbl>
              <a:tblPr/>
              <a:tblGrid>
                <a:gridCol w="4505325"/>
              </a:tblGrid>
              <a:tr h="7889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bg-BG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Lucida Sans Unicode" charset="0"/>
                          <a:cs typeface="Lucida Sans Unicode" charset="0"/>
                        </a:rPr>
                        <a:t>Редовно извършване на оценката на риска.</a:t>
                      </a:r>
                    </a:p>
                  </a:txBody>
                  <a:tcPr marL="90000" marR="90000" marT="130302" marB="46800" horzOverflow="overflow">
                    <a:lnL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</a:tr>
            </a:tbl>
          </a:graphicData>
        </a:graphic>
      </p:graphicFrame>
      <p:sp>
        <p:nvSpPr>
          <p:cNvPr id="4124" name="Line 28"/>
          <p:cNvSpPr>
            <a:spLocks noChangeShapeType="1"/>
          </p:cNvSpPr>
          <p:nvPr/>
        </p:nvSpPr>
        <p:spPr bwMode="auto">
          <a:xfrm>
            <a:off x="5000625" y="1571625"/>
            <a:ext cx="785813" cy="1500188"/>
          </a:xfrm>
          <a:prstGeom prst="line">
            <a:avLst/>
          </a:prstGeom>
          <a:noFill/>
          <a:ln w="9360" cap="sq">
            <a:solidFill>
              <a:srgbClr val="003195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bg-BG"/>
          </a:p>
        </p:txBody>
      </p:sp>
      <p:sp>
        <p:nvSpPr>
          <p:cNvPr id="4125" name="Line 29"/>
          <p:cNvSpPr>
            <a:spLocks noChangeShapeType="1"/>
          </p:cNvSpPr>
          <p:nvPr/>
        </p:nvSpPr>
        <p:spPr bwMode="auto">
          <a:xfrm>
            <a:off x="5000625" y="2643188"/>
            <a:ext cx="785813" cy="428625"/>
          </a:xfrm>
          <a:prstGeom prst="line">
            <a:avLst/>
          </a:prstGeom>
          <a:noFill/>
          <a:ln w="9360" cap="sq">
            <a:solidFill>
              <a:srgbClr val="003195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bg-BG"/>
          </a:p>
        </p:txBody>
      </p:sp>
      <p:sp>
        <p:nvSpPr>
          <p:cNvPr id="4126" name="Line 30"/>
          <p:cNvSpPr>
            <a:spLocks noChangeShapeType="1"/>
          </p:cNvSpPr>
          <p:nvPr/>
        </p:nvSpPr>
        <p:spPr bwMode="auto">
          <a:xfrm flipV="1">
            <a:off x="5000625" y="3067050"/>
            <a:ext cx="785813" cy="581025"/>
          </a:xfrm>
          <a:prstGeom prst="line">
            <a:avLst/>
          </a:prstGeom>
          <a:noFill/>
          <a:ln w="9360" cap="sq">
            <a:solidFill>
              <a:srgbClr val="003195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bg-BG"/>
          </a:p>
        </p:txBody>
      </p:sp>
      <p:sp>
        <p:nvSpPr>
          <p:cNvPr id="4127" name="Line 31"/>
          <p:cNvSpPr>
            <a:spLocks noChangeShapeType="1"/>
          </p:cNvSpPr>
          <p:nvPr/>
        </p:nvSpPr>
        <p:spPr bwMode="auto">
          <a:xfrm flipV="1">
            <a:off x="5072063" y="3067050"/>
            <a:ext cx="714375" cy="1652588"/>
          </a:xfrm>
          <a:prstGeom prst="line">
            <a:avLst/>
          </a:prstGeom>
          <a:noFill/>
          <a:ln w="9360" cap="sq">
            <a:solidFill>
              <a:srgbClr val="003195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285728"/>
            <a:ext cx="82153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 err="1" smtClean="0">
                <a:solidFill>
                  <a:srgbClr val="003399"/>
                </a:solidFill>
              </a:rPr>
              <a:t>Проектът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OiRA</a:t>
            </a:r>
            <a:endParaRPr lang="en-GB" sz="2400" b="1" dirty="0">
              <a:solidFill>
                <a:srgbClr val="003399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596" y="857232"/>
            <a:ext cx="814393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Проектът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OiRA</a:t>
            </a:r>
            <a:r>
              <a:rPr lang="en-GB" dirty="0" smtClean="0">
                <a:solidFill>
                  <a:srgbClr val="003399"/>
                </a:solidFill>
              </a:rPr>
              <a:t> е </a:t>
            </a:r>
            <a:r>
              <a:rPr lang="en-GB" dirty="0" err="1" smtClean="0">
                <a:solidFill>
                  <a:srgbClr val="003399"/>
                </a:solidFill>
              </a:rPr>
              <a:t>европейска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инициатива</a:t>
            </a:r>
            <a:r>
              <a:rPr lang="en-GB" dirty="0" smtClean="0">
                <a:solidFill>
                  <a:srgbClr val="003399"/>
                </a:solidFill>
              </a:rPr>
              <a:t>, </a:t>
            </a:r>
            <a:r>
              <a:rPr lang="en-GB" dirty="0" err="1" smtClean="0">
                <a:solidFill>
                  <a:srgbClr val="003399"/>
                </a:solidFill>
              </a:rPr>
              <a:t>ръководена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от</a:t>
            </a:r>
            <a:r>
              <a:rPr lang="en-GB" dirty="0" smtClean="0">
                <a:solidFill>
                  <a:srgbClr val="003399"/>
                </a:solidFill>
              </a:rPr>
              <a:t> </a:t>
            </a:r>
            <a:r>
              <a:rPr lang="en-GB" b="1" u="sng" dirty="0" err="1" smtClean="0">
                <a:solidFill>
                  <a:srgbClr val="CCCCFF"/>
                </a:solidFill>
                <a:hlinkClick r:id="rId2"/>
              </a:rPr>
              <a:t>Европейската</a:t>
            </a:r>
            <a:r>
              <a:rPr lang="en-GB" b="1" u="sng" dirty="0" smtClean="0">
                <a:solidFill>
                  <a:srgbClr val="CCCCFF"/>
                </a:solidFill>
                <a:hlinkClick r:id="rId2"/>
              </a:rPr>
              <a:t> </a:t>
            </a:r>
            <a:r>
              <a:rPr lang="en-GB" b="1" u="sng" dirty="0" err="1" smtClean="0">
                <a:solidFill>
                  <a:srgbClr val="CCCCFF"/>
                </a:solidFill>
                <a:hlinkClick r:id="rId2"/>
              </a:rPr>
              <a:t>агенция</a:t>
            </a:r>
            <a:r>
              <a:rPr lang="en-GB" b="1" u="sng" dirty="0" smtClean="0">
                <a:solidFill>
                  <a:srgbClr val="CCCCFF"/>
                </a:solidFill>
                <a:hlinkClick r:id="rId2"/>
              </a:rPr>
              <a:t> </a:t>
            </a:r>
            <a:r>
              <a:rPr lang="en-GB" b="1" u="sng" dirty="0" err="1" smtClean="0">
                <a:solidFill>
                  <a:srgbClr val="CCCCFF"/>
                </a:solidFill>
                <a:hlinkClick r:id="rId2"/>
              </a:rPr>
              <a:t>за</a:t>
            </a:r>
            <a:r>
              <a:rPr lang="en-GB" b="1" u="sng" dirty="0" smtClean="0">
                <a:solidFill>
                  <a:srgbClr val="CCCCFF"/>
                </a:solidFill>
                <a:hlinkClick r:id="rId2"/>
              </a:rPr>
              <a:t> </a:t>
            </a:r>
            <a:r>
              <a:rPr lang="en-GB" b="1" u="sng" dirty="0" err="1" smtClean="0">
                <a:solidFill>
                  <a:srgbClr val="CCCCFF"/>
                </a:solidFill>
                <a:hlinkClick r:id="rId2"/>
              </a:rPr>
              <a:t>безопасност</a:t>
            </a:r>
            <a:r>
              <a:rPr lang="en-GB" b="1" u="sng" dirty="0" smtClean="0">
                <a:solidFill>
                  <a:srgbClr val="CCCCFF"/>
                </a:solidFill>
                <a:hlinkClick r:id="rId2"/>
              </a:rPr>
              <a:t> и </a:t>
            </a:r>
            <a:r>
              <a:rPr lang="en-GB" b="1" u="sng" dirty="0" err="1" smtClean="0">
                <a:solidFill>
                  <a:srgbClr val="CCCCFF"/>
                </a:solidFill>
                <a:hlinkClick r:id="rId2"/>
              </a:rPr>
              <a:t>здраве</a:t>
            </a:r>
            <a:r>
              <a:rPr lang="en-GB" b="1" u="sng" dirty="0" smtClean="0">
                <a:solidFill>
                  <a:srgbClr val="CCCCFF"/>
                </a:solidFill>
                <a:hlinkClick r:id="rId2"/>
              </a:rPr>
              <a:t> </a:t>
            </a:r>
            <a:r>
              <a:rPr lang="en-GB" b="1" u="sng" dirty="0" err="1" smtClean="0">
                <a:solidFill>
                  <a:srgbClr val="CCCCFF"/>
                </a:solidFill>
                <a:hlinkClick r:id="rId2"/>
              </a:rPr>
              <a:t>при</a:t>
            </a:r>
            <a:r>
              <a:rPr lang="en-GB" b="1" u="sng" dirty="0" smtClean="0">
                <a:solidFill>
                  <a:srgbClr val="CCCCFF"/>
                </a:solidFill>
                <a:hlinkClick r:id="rId2"/>
              </a:rPr>
              <a:t> </a:t>
            </a:r>
            <a:r>
              <a:rPr lang="en-GB" b="1" u="sng" dirty="0" err="1" smtClean="0">
                <a:solidFill>
                  <a:srgbClr val="CCCCFF"/>
                </a:solidFill>
                <a:hlinkClick r:id="rId2"/>
              </a:rPr>
              <a:t>работа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Базиран</a:t>
            </a:r>
            <a:r>
              <a:rPr lang="en-GB" dirty="0" smtClean="0">
                <a:solidFill>
                  <a:srgbClr val="003399"/>
                </a:solidFill>
              </a:rPr>
              <a:t> е </a:t>
            </a:r>
            <a:r>
              <a:rPr lang="en-GB" dirty="0" err="1" smtClean="0">
                <a:solidFill>
                  <a:srgbClr val="003399"/>
                </a:solidFill>
              </a:rPr>
              <a:t>на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успешния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инструмент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за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оценка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на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риска</a:t>
            </a:r>
            <a:r>
              <a:rPr lang="en-GB" dirty="0" smtClean="0">
                <a:solidFill>
                  <a:srgbClr val="003399"/>
                </a:solidFill>
              </a:rPr>
              <a:t>, </a:t>
            </a:r>
            <a:r>
              <a:rPr lang="en-GB" dirty="0" err="1" smtClean="0">
                <a:solidFill>
                  <a:srgbClr val="003399"/>
                </a:solidFill>
              </a:rPr>
              <a:t>широко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използван</a:t>
            </a:r>
            <a:r>
              <a:rPr lang="en-GB" dirty="0" smtClean="0">
                <a:solidFill>
                  <a:srgbClr val="003399"/>
                </a:solidFill>
              </a:rPr>
              <a:t> в </a:t>
            </a:r>
            <a:r>
              <a:rPr lang="en-GB" dirty="0" err="1" smtClean="0">
                <a:solidFill>
                  <a:srgbClr val="003399"/>
                </a:solidFill>
              </a:rPr>
              <a:t>Холандия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През</a:t>
            </a:r>
            <a:r>
              <a:rPr lang="en-GB" dirty="0" smtClean="0">
                <a:solidFill>
                  <a:srgbClr val="003399"/>
                </a:solidFill>
              </a:rPr>
              <a:t> 2012 г. </a:t>
            </a:r>
            <a:r>
              <a:rPr lang="en-GB" dirty="0" err="1" smtClean="0">
                <a:solidFill>
                  <a:srgbClr val="003399"/>
                </a:solidFill>
              </a:rPr>
              <a:t>първият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онлайн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инструмент</a:t>
            </a:r>
            <a:r>
              <a:rPr lang="en-GB" dirty="0" smtClean="0">
                <a:solidFill>
                  <a:srgbClr val="003399"/>
                </a:solidFill>
              </a:rPr>
              <a:t> е </a:t>
            </a:r>
            <a:r>
              <a:rPr lang="en-GB" dirty="0" err="1" smtClean="0">
                <a:solidFill>
                  <a:srgbClr val="003399"/>
                </a:solidFill>
              </a:rPr>
              <a:t>разработен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публикуван</a:t>
            </a:r>
            <a:r>
              <a:rPr lang="en-GB" dirty="0" smtClean="0">
                <a:solidFill>
                  <a:srgbClr val="003399"/>
                </a:solidFill>
              </a:rPr>
              <a:t> в </a:t>
            </a:r>
            <a:r>
              <a:rPr lang="en-GB" dirty="0" err="1" smtClean="0">
                <a:solidFill>
                  <a:srgbClr val="003399"/>
                </a:solidFill>
              </a:rPr>
              <a:t>Кипър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smtClean="0">
                <a:solidFill>
                  <a:srgbClr val="003399"/>
                </a:solidFill>
              </a:rPr>
              <a:t>В </a:t>
            </a:r>
            <a:r>
              <a:rPr lang="en-GB" dirty="0" err="1" smtClean="0">
                <a:solidFill>
                  <a:srgbClr val="003399"/>
                </a:solidFill>
              </a:rPr>
              <a:t>проекта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участват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повече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от</a:t>
            </a:r>
            <a:r>
              <a:rPr lang="en-GB" dirty="0" smtClean="0">
                <a:solidFill>
                  <a:srgbClr val="003399"/>
                </a:solidFill>
              </a:rPr>
              <a:t> 10 </a:t>
            </a:r>
            <a:r>
              <a:rPr lang="en-GB" dirty="0" err="1" smtClean="0">
                <a:solidFill>
                  <a:srgbClr val="003399"/>
                </a:solidFill>
              </a:rPr>
              <a:t>страни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от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Европейския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съюз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Чрез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проект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на</a:t>
            </a:r>
            <a:r>
              <a:rPr lang="en-GB" dirty="0" smtClean="0">
                <a:solidFill>
                  <a:srgbClr val="003399"/>
                </a:solidFill>
              </a:rPr>
              <a:t> ИА ГИТ </a:t>
            </a:r>
            <a:r>
              <a:rPr lang="en-GB" dirty="0" err="1" smtClean="0">
                <a:solidFill>
                  <a:srgbClr val="003399"/>
                </a:solidFill>
              </a:rPr>
              <a:t>до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началото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на</a:t>
            </a:r>
            <a:r>
              <a:rPr lang="en-GB" dirty="0" smtClean="0">
                <a:solidFill>
                  <a:srgbClr val="003399"/>
                </a:solidFill>
              </a:rPr>
              <a:t> 2014 г. в </a:t>
            </a:r>
            <a:r>
              <a:rPr lang="en-GB" dirty="0" err="1" smtClean="0">
                <a:solidFill>
                  <a:srgbClr val="003399"/>
                </a:solidFill>
              </a:rPr>
              <a:t>България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са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разработени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публикувани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за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chemeClr val="accent6"/>
                </a:solidFill>
              </a:rPr>
              <a:t>ползване</a:t>
            </a:r>
            <a:r>
              <a:rPr lang="en-GB" dirty="0" smtClean="0">
                <a:solidFill>
                  <a:schemeClr val="accent6"/>
                </a:solidFill>
              </a:rPr>
              <a:t> </a:t>
            </a:r>
            <a:r>
              <a:rPr lang="bg-BG" dirty="0" smtClean="0">
                <a:solidFill>
                  <a:schemeClr val="accent6"/>
                </a:solidFill>
              </a:rPr>
              <a:t>3</a:t>
            </a:r>
            <a:r>
              <a:rPr lang="en-US" smtClean="0">
                <a:solidFill>
                  <a:schemeClr val="accent6"/>
                </a:solidFill>
              </a:rPr>
              <a:t>3</a:t>
            </a:r>
            <a:r>
              <a:rPr lang="en-GB" smtClean="0">
                <a:solidFill>
                  <a:schemeClr val="accent6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инструмента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за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различни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икономически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дейности</a:t>
            </a:r>
            <a:r>
              <a:rPr lang="en-GB" dirty="0" smtClean="0">
                <a:solidFill>
                  <a:srgbClr val="003399"/>
                </a:solidFill>
              </a:rPr>
              <a:t>; </a:t>
            </a: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Проектът OiRA</a:t>
            </a: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dirty="0" err="1">
                <a:solidFill>
                  <a:srgbClr val="003399"/>
                </a:solidFill>
              </a:rPr>
              <a:t>По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Европейски</a:t>
            </a:r>
            <a:r>
              <a:rPr lang="en-GB" dirty="0">
                <a:solidFill>
                  <a:srgbClr val="003399"/>
                </a:solidFill>
              </a:rPr>
              <a:t> </a:t>
            </a:r>
            <a:r>
              <a:rPr lang="en-GB" dirty="0" err="1">
                <a:solidFill>
                  <a:srgbClr val="003399"/>
                </a:solidFill>
              </a:rPr>
              <a:t>проект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Европейската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агенция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безопасност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здраве</a:t>
            </a:r>
            <a:r>
              <a:rPr lang="en-GB" dirty="0">
                <a:solidFill>
                  <a:srgbClr val="003399"/>
                </a:solidFill>
              </a:rPr>
              <a:t> – </a:t>
            </a:r>
            <a:r>
              <a:rPr lang="en-GB" dirty="0" err="1">
                <a:solidFill>
                  <a:srgbClr val="003399"/>
                </a:solidFill>
              </a:rPr>
              <a:t>гр</a:t>
            </a:r>
            <a:r>
              <a:rPr lang="en-GB" dirty="0">
                <a:solidFill>
                  <a:srgbClr val="003399"/>
                </a:solidFill>
              </a:rPr>
              <a:t>. </a:t>
            </a:r>
            <a:r>
              <a:rPr lang="en-GB" dirty="0" err="1">
                <a:solidFill>
                  <a:srgbClr val="003399"/>
                </a:solidFill>
              </a:rPr>
              <a:t>Билбао</a:t>
            </a:r>
            <a:r>
              <a:rPr lang="en-GB" dirty="0">
                <a:solidFill>
                  <a:srgbClr val="003399"/>
                </a:solidFill>
              </a:rPr>
              <a:t>,  в </a:t>
            </a:r>
            <a:r>
              <a:rPr lang="en-GB" dirty="0" err="1">
                <a:solidFill>
                  <a:srgbClr val="003399"/>
                </a:solidFill>
              </a:rPr>
              <a:t>България</a:t>
            </a:r>
            <a:r>
              <a:rPr lang="en-GB" dirty="0">
                <a:solidFill>
                  <a:srgbClr val="003399"/>
                </a:solidFill>
              </a:rPr>
              <a:t> в </a:t>
            </a:r>
            <a:r>
              <a:rPr lang="en-GB" dirty="0" err="1">
                <a:solidFill>
                  <a:srgbClr val="003399"/>
                </a:solidFill>
              </a:rPr>
              <a:t>периода</a:t>
            </a:r>
            <a:r>
              <a:rPr lang="en-GB" dirty="0">
                <a:solidFill>
                  <a:srgbClr val="003399"/>
                </a:solidFill>
              </a:rPr>
              <a:t> 2017/2018 </a:t>
            </a:r>
            <a:r>
              <a:rPr lang="en-GB" dirty="0" err="1">
                <a:solidFill>
                  <a:srgbClr val="003399"/>
                </a:solidFill>
              </a:rPr>
              <a:t>година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ще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бъдат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разработени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още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пет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онлайн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следните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сектори</a:t>
            </a:r>
            <a:r>
              <a:rPr lang="en-GB" dirty="0">
                <a:solidFill>
                  <a:srgbClr val="003399"/>
                </a:solidFill>
              </a:rPr>
              <a:t>:</a:t>
            </a:r>
          </a:p>
          <a:p>
            <a:pPr marL="1519238" lvl="4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b="1" u="sng" dirty="0" err="1">
                <a:solidFill>
                  <a:srgbClr val="003399"/>
                </a:solidFill>
              </a:rPr>
              <a:t>Куриерски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услуги</a:t>
            </a:r>
            <a:r>
              <a:rPr lang="en-GB" b="1" u="sng" dirty="0">
                <a:solidFill>
                  <a:srgbClr val="003399"/>
                </a:solidFill>
              </a:rPr>
              <a:t>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b="1" u="sng" dirty="0">
              <a:solidFill>
                <a:srgbClr val="003399"/>
              </a:solidFill>
            </a:endParaRPr>
          </a:p>
          <a:p>
            <a:pPr marL="1519238" lvl="4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b="1" u="sng" dirty="0" err="1">
                <a:solidFill>
                  <a:srgbClr val="003399"/>
                </a:solidFill>
              </a:rPr>
              <a:t>Озеленяване</a:t>
            </a:r>
            <a:r>
              <a:rPr lang="en-GB" b="1" u="sng" dirty="0">
                <a:solidFill>
                  <a:srgbClr val="003399"/>
                </a:solidFill>
              </a:rPr>
              <a:t> и </a:t>
            </a:r>
            <a:r>
              <a:rPr lang="en-GB" b="1" u="sng" dirty="0" err="1">
                <a:solidFill>
                  <a:srgbClr val="003399"/>
                </a:solidFill>
              </a:rPr>
              <a:t>поддържане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на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зелени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площи</a:t>
            </a:r>
            <a:r>
              <a:rPr lang="en-GB" b="1" u="sng" dirty="0">
                <a:solidFill>
                  <a:srgbClr val="003399"/>
                </a:solidFill>
              </a:rPr>
              <a:t>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b="1" u="sng" dirty="0">
              <a:solidFill>
                <a:srgbClr val="003399"/>
              </a:solidFill>
            </a:endParaRPr>
          </a:p>
          <a:p>
            <a:pPr marL="1519238" lvl="4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b="1" u="sng" dirty="0" err="1">
                <a:solidFill>
                  <a:srgbClr val="003399"/>
                </a:solidFill>
              </a:rPr>
              <a:t>Печатни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дейности</a:t>
            </a:r>
            <a:r>
              <a:rPr lang="en-GB" b="1" u="sng" dirty="0">
                <a:solidFill>
                  <a:srgbClr val="003399"/>
                </a:solidFill>
              </a:rPr>
              <a:t> - </a:t>
            </a:r>
            <a:r>
              <a:rPr lang="en-GB" b="1" u="sng" dirty="0" err="1">
                <a:solidFill>
                  <a:srgbClr val="003399"/>
                </a:solidFill>
              </a:rPr>
              <a:t>отпечатване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на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хартиени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продукти</a:t>
            </a:r>
            <a:r>
              <a:rPr lang="en-GB" b="1" u="sng" dirty="0">
                <a:solidFill>
                  <a:srgbClr val="003399"/>
                </a:solidFill>
              </a:rPr>
              <a:t> (</a:t>
            </a:r>
            <a:r>
              <a:rPr lang="en-GB" b="1" u="sng" dirty="0" err="1">
                <a:solidFill>
                  <a:srgbClr val="003399"/>
                </a:solidFill>
              </a:rPr>
              <a:t>предпечат</a:t>
            </a:r>
            <a:r>
              <a:rPr lang="en-GB" b="1" u="sng" dirty="0">
                <a:solidFill>
                  <a:srgbClr val="003399"/>
                </a:solidFill>
              </a:rPr>
              <a:t>, </a:t>
            </a:r>
            <a:r>
              <a:rPr lang="en-GB" b="1" u="sng" dirty="0" err="1">
                <a:solidFill>
                  <a:srgbClr val="003399"/>
                </a:solidFill>
              </a:rPr>
              <a:t>подвързване</a:t>
            </a:r>
            <a:r>
              <a:rPr lang="en-GB" b="1" u="sng" dirty="0">
                <a:solidFill>
                  <a:srgbClr val="003399"/>
                </a:solidFill>
              </a:rPr>
              <a:t> и </a:t>
            </a:r>
            <a:r>
              <a:rPr lang="en-GB" b="1" u="sng" dirty="0" err="1">
                <a:solidFill>
                  <a:srgbClr val="003399"/>
                </a:solidFill>
              </a:rPr>
              <a:t>други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довършителни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работи</a:t>
            </a:r>
            <a:r>
              <a:rPr lang="en-GB" b="1" u="sng" dirty="0">
                <a:solidFill>
                  <a:srgbClr val="003399"/>
                </a:solidFill>
              </a:rPr>
              <a:t>, </a:t>
            </a:r>
            <a:r>
              <a:rPr lang="en-GB" b="1" u="sng" dirty="0" err="1">
                <a:solidFill>
                  <a:srgbClr val="003399"/>
                </a:solidFill>
              </a:rPr>
              <a:t>се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изключват</a:t>
            </a:r>
            <a:r>
              <a:rPr lang="en-GB" b="1" u="sng" dirty="0">
                <a:solidFill>
                  <a:srgbClr val="003399"/>
                </a:solidFill>
              </a:rPr>
              <a:t>);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b="1" u="sng" dirty="0">
              <a:solidFill>
                <a:srgbClr val="003399"/>
              </a:solidFill>
            </a:endParaRPr>
          </a:p>
          <a:p>
            <a:pPr marL="1519238" lvl="4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b="1" u="sng" dirty="0" err="1">
                <a:solidFill>
                  <a:srgbClr val="003399"/>
                </a:solidFill>
              </a:rPr>
              <a:t>Ветеринарномедицинска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дейност</a:t>
            </a:r>
            <a:r>
              <a:rPr lang="en-GB" b="1" u="sng" dirty="0">
                <a:solidFill>
                  <a:srgbClr val="003399"/>
                </a:solidFill>
              </a:rPr>
              <a:t>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b="1" u="sng" dirty="0">
              <a:solidFill>
                <a:srgbClr val="003399"/>
              </a:solidFill>
            </a:endParaRPr>
          </a:p>
          <a:p>
            <a:pPr marL="1519238" lvl="4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b="1" u="sng" dirty="0" err="1">
                <a:solidFill>
                  <a:srgbClr val="003399"/>
                </a:solidFill>
              </a:rPr>
              <a:t>Дейности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на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Агенции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за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недвижими</a:t>
            </a:r>
            <a:r>
              <a:rPr lang="en-GB" b="1" u="sng" dirty="0">
                <a:solidFill>
                  <a:srgbClr val="003399"/>
                </a:solidFill>
              </a:rPr>
              <a:t> </a:t>
            </a:r>
            <a:r>
              <a:rPr lang="en-GB" b="1" u="sng" dirty="0" err="1">
                <a:solidFill>
                  <a:srgbClr val="003399"/>
                </a:solidFill>
              </a:rPr>
              <a:t>имоти</a:t>
            </a:r>
            <a:r>
              <a:rPr lang="en-GB" b="1" u="sng" dirty="0">
                <a:solidFill>
                  <a:srgbClr val="003399"/>
                </a:solidFill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Защо е разработен проектът OiRA?</a:t>
            </a:r>
            <a:br>
              <a:rPr lang="en-GB" sz="2400" b="1">
                <a:solidFill>
                  <a:srgbClr val="003399"/>
                </a:solidFill>
              </a:rPr>
            </a:br>
            <a:endParaRPr lang="en-GB" sz="2400" b="1">
              <a:solidFill>
                <a:srgbClr val="003399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>
                <a:solidFill>
                  <a:srgbClr val="003399"/>
                </a:solidFill>
              </a:rPr>
              <a:t>Правилната </a:t>
            </a:r>
            <a:r>
              <a:rPr lang="en-GB" b="1">
                <a:solidFill>
                  <a:srgbClr val="003399"/>
                </a:solidFill>
              </a:rPr>
              <a:t>оценка на риска е ключът към здравословните работни места</a:t>
            </a:r>
            <a:r>
              <a:rPr lang="en-GB">
                <a:solidFill>
                  <a:srgbClr val="003399"/>
                </a:solidFill>
              </a:rPr>
              <a:t>. Ефективната оценка на риска обаче може да бъде предизвикателство, особено за микро- и малки предприятия, които може би не разполагат с ресурси или с ноу-хау за безопасност и здраве при работа.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>
                <a:solidFill>
                  <a:srgbClr val="003399"/>
                </a:solidFill>
              </a:rPr>
              <a:t>OiRA е първата инициатива на равнище ЕС, която насърчава европейските микро- и малки предприятия да оценяват сами своите рискове.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 err="1">
                <a:solidFill>
                  <a:srgbClr val="003399"/>
                </a:solidFill>
              </a:rPr>
              <a:t>За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кого</a:t>
            </a:r>
            <a:r>
              <a:rPr lang="en-GB" sz="2400" b="1" dirty="0">
                <a:solidFill>
                  <a:srgbClr val="003399"/>
                </a:solidFill>
              </a:rPr>
              <a:t> е </a:t>
            </a:r>
            <a:r>
              <a:rPr lang="en-GB" sz="2400" b="1" dirty="0" err="1">
                <a:solidFill>
                  <a:srgbClr val="003399"/>
                </a:solidFill>
              </a:rPr>
              <a:t>OiRA</a:t>
            </a:r>
            <a:r>
              <a:rPr lang="en-GB" sz="2400" b="1" dirty="0">
                <a:solidFill>
                  <a:srgbClr val="003399"/>
                </a:solidFill>
              </a:rPr>
              <a:t>?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28597" y="1285860"/>
            <a:ext cx="7580342" cy="468949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всеки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който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иска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придобие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по-добро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разбиране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това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как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управлява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рисковете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безопасността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здравето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работното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място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OiRA</a:t>
            </a:r>
            <a:r>
              <a:rPr lang="en-GB" dirty="0">
                <a:solidFill>
                  <a:srgbClr val="003399"/>
                </a:solidFill>
              </a:rPr>
              <a:t> е </a:t>
            </a:r>
            <a:r>
              <a:rPr lang="en-GB" dirty="0" err="1">
                <a:solidFill>
                  <a:srgbClr val="003399"/>
                </a:solidFill>
              </a:rPr>
              <a:t>особено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полезна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микро</a:t>
            </a:r>
            <a:r>
              <a:rPr lang="en-GB" dirty="0">
                <a:solidFill>
                  <a:srgbClr val="003399"/>
                </a:solidFill>
              </a:rPr>
              <a:t>- и </a:t>
            </a:r>
            <a:r>
              <a:rPr lang="en-GB" dirty="0" err="1">
                <a:solidFill>
                  <a:srgbClr val="003399"/>
                </a:solidFill>
              </a:rPr>
              <a:t>малки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предприятия</a:t>
            </a:r>
            <a:r>
              <a:rPr lang="en-GB" dirty="0">
                <a:solidFill>
                  <a:srgbClr val="003399"/>
                </a:solidFill>
              </a:rPr>
              <a:t>. </a:t>
            </a:r>
            <a:r>
              <a:rPr lang="en-GB" dirty="0" err="1">
                <a:solidFill>
                  <a:srgbClr val="003399"/>
                </a:solidFill>
              </a:rPr>
              <a:t>Собствениците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мениджърите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им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често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вярват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че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изправени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пред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подобни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рискове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разполагат</a:t>
            </a:r>
            <a:r>
              <a:rPr lang="en-GB" dirty="0">
                <a:solidFill>
                  <a:srgbClr val="003399"/>
                </a:solidFill>
              </a:rPr>
              <a:t> с </a:t>
            </a:r>
            <a:r>
              <a:rPr lang="en-GB" dirty="0" err="1">
                <a:solidFill>
                  <a:srgbClr val="003399"/>
                </a:solidFill>
              </a:rPr>
              <a:t>необходимите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ресурси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OiRA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прави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лесна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най-малките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компании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Какви са целите на OiRA?</a:t>
            </a:r>
            <a:br>
              <a:rPr lang="en-GB" sz="2400" b="1">
                <a:solidFill>
                  <a:srgbClr val="003399"/>
                </a:solidFill>
              </a:rPr>
            </a:br>
            <a:endParaRPr lang="en-GB" sz="2400" b="1">
              <a:solidFill>
                <a:srgbClr val="003399"/>
              </a:solidFill>
            </a:endParaRP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европейско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равнище</a:t>
            </a:r>
            <a:r>
              <a:rPr lang="en-GB" b="1" dirty="0">
                <a:solidFill>
                  <a:srgbClr val="003399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увеличи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броят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микро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малки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предприятия</a:t>
            </a:r>
            <a:r>
              <a:rPr lang="en-GB" dirty="0">
                <a:solidFill>
                  <a:srgbClr val="003399"/>
                </a:solidFill>
              </a:rPr>
              <a:t> в </a:t>
            </a:r>
            <a:r>
              <a:rPr lang="en-GB" dirty="0" err="1">
                <a:solidFill>
                  <a:srgbClr val="003399"/>
                </a:solidFill>
              </a:rPr>
              <a:t>Европа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които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оценяват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управляват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професионалните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рискове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чрез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правилна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bg-BG" dirty="0">
                <a:solidFill>
                  <a:srgbClr val="003399"/>
                </a:solidFill>
              </a:rPr>
              <a:t> да допринесе за:</a:t>
            </a:r>
          </a:p>
          <a:p>
            <a:pPr lvl="3" indent="-2254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003399"/>
              </a:solidFill>
            </a:endParaRPr>
          </a:p>
          <a:p>
            <a:pPr marL="1828800" lvl="4" indent="0">
              <a:lnSpc>
                <a:spcPct val="100000"/>
              </a:lnSpc>
              <a:spcBef>
                <a:spcPts val="550"/>
              </a:spcBef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намаляване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броя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трудовите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злополуки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и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професионални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заболявания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и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за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подобряване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условията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труд</a:t>
            </a: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;</a:t>
            </a:r>
          </a:p>
          <a:p>
            <a:pPr marL="1828800" lvl="4" indent="0">
              <a:lnSpc>
                <a:spcPct val="100000"/>
              </a:lnSpc>
              <a:spcBef>
                <a:spcPts val="550"/>
              </a:spcBef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намаляване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разходите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произтичащи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от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трудови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злополуки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и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заболявания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намаляване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процента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на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отпуск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по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болест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и </a:t>
            </a:r>
            <a:r>
              <a:rPr lang="en-GB" dirty="0" err="1">
                <a:solidFill>
                  <a:schemeClr val="accent6">
                    <a:lumMod val="75000"/>
                  </a:schemeClr>
                </a:solidFill>
              </a:rPr>
              <a:t>т.н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.)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>
                <a:solidFill>
                  <a:srgbClr val="003399"/>
                </a:solidFill>
              </a:rPr>
              <a:t>Ц</a:t>
            </a:r>
            <a:r>
              <a:rPr lang="en-GB" sz="2400" b="1">
                <a:solidFill>
                  <a:srgbClr val="003399"/>
                </a:solidFill>
              </a:rPr>
              <a:t>ели на OiRA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национално</a:t>
            </a:r>
            <a:r>
              <a:rPr lang="en-GB" b="1" dirty="0">
                <a:solidFill>
                  <a:srgbClr val="003399"/>
                </a:solidFill>
              </a:rPr>
              <a:t> и </a:t>
            </a:r>
            <a:r>
              <a:rPr lang="en-GB" b="1" dirty="0" err="1">
                <a:solidFill>
                  <a:srgbClr val="003399"/>
                </a:solidFill>
              </a:rPr>
              <a:t>секторно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ниво</a:t>
            </a:r>
            <a:r>
              <a:rPr lang="en-GB" b="1" dirty="0">
                <a:solidFill>
                  <a:srgbClr val="003399"/>
                </a:solidFill>
              </a:rPr>
              <a:t>: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направят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практически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OiRA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разположение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микро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малки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организации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чрез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своите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уебсайтове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насърчат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използването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им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допринесе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националните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цели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намаляване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броя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професионалните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заболявания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злополуките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като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предоставят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OiRA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разположение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предприятията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>
                <a:solidFill>
                  <a:srgbClr val="003399"/>
                </a:solidFill>
              </a:rPr>
              <a:t>Ц</a:t>
            </a:r>
            <a:r>
              <a:rPr lang="en-GB" sz="2400" b="1">
                <a:solidFill>
                  <a:srgbClr val="003399"/>
                </a:solidFill>
              </a:rPr>
              <a:t>ели на OiRA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ниво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компания</a:t>
            </a:r>
            <a:r>
              <a:rPr lang="en-GB" b="1" dirty="0">
                <a:solidFill>
                  <a:srgbClr val="003399"/>
                </a:solidFill>
              </a:rPr>
              <a:t>: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гарантира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безопасността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здравето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работниците</a:t>
            </a:r>
            <a:r>
              <a:rPr lang="en-GB" dirty="0">
                <a:solidFill>
                  <a:srgbClr val="003399"/>
                </a:solidFill>
              </a:rPr>
              <a:t> (</a:t>
            </a:r>
            <a:r>
              <a:rPr lang="en-GB" dirty="0" err="1">
                <a:solidFill>
                  <a:srgbClr val="003399"/>
                </a:solidFill>
              </a:rPr>
              <a:t>задължение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работодателите</a:t>
            </a:r>
            <a:r>
              <a:rPr lang="en-GB" dirty="0">
                <a:solidFill>
                  <a:srgbClr val="003399"/>
                </a:solidFill>
              </a:rPr>
              <a:t>), </a:t>
            </a:r>
            <a:r>
              <a:rPr lang="en-GB" dirty="0" err="1">
                <a:solidFill>
                  <a:srgbClr val="003399"/>
                </a:solidFill>
              </a:rPr>
              <a:t>като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насърчава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използването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OiRA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равнище</a:t>
            </a:r>
            <a:r>
              <a:rPr lang="en-GB" dirty="0">
                <a:solidFill>
                  <a:srgbClr val="003399"/>
                </a:solidFill>
              </a:rPr>
              <a:t> - </a:t>
            </a:r>
            <a:r>
              <a:rPr lang="en-GB" dirty="0" err="1">
                <a:solidFill>
                  <a:srgbClr val="003399"/>
                </a:solidFill>
              </a:rPr>
              <a:t>фирма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 </a:t>
            </a:r>
            <a:r>
              <a:rPr lang="en-GB" dirty="0" err="1">
                <a:solidFill>
                  <a:srgbClr val="003399"/>
                </a:solidFill>
              </a:rPr>
              <a:t>демистифицира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процеса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подобрят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условията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труд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чрез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оценен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</a:t>
            </a:r>
            <a:r>
              <a:rPr lang="en-GB" dirty="0">
                <a:solidFill>
                  <a:srgbClr val="003399"/>
                </a:solidFill>
              </a:rPr>
              <a:t> с </a:t>
            </a:r>
            <a:r>
              <a:rPr lang="en-GB" dirty="0" err="1">
                <a:solidFill>
                  <a:srgbClr val="003399"/>
                </a:solidFill>
              </a:rPr>
              <a:t>използване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професионалните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рискове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набелязани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мерки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мероприятия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ограничаване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намаляване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елиминиране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рисковете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spcBef>
                <a:spcPts val="3000"/>
              </a:spcBef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5400" b="1">
                <a:solidFill>
                  <a:srgbClr val="003399"/>
                </a:solidFill>
              </a:rPr>
              <a:t>Как </a:t>
            </a:r>
          </a:p>
          <a:p>
            <a:pPr algn="ctr">
              <a:lnSpc>
                <a:spcPct val="100000"/>
              </a:lnSpc>
              <a:spcBef>
                <a:spcPts val="3000"/>
              </a:spcBef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5400" b="1">
                <a:solidFill>
                  <a:srgbClr val="003399"/>
                </a:solidFill>
              </a:rPr>
              <a:t>действа</a:t>
            </a:r>
          </a:p>
          <a:p>
            <a:pPr algn="ctr">
              <a:lnSpc>
                <a:spcPct val="100000"/>
              </a:lnSpc>
              <a:spcBef>
                <a:spcPts val="3000"/>
              </a:spcBef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5400" b="1">
                <a:solidFill>
                  <a:srgbClr val="003399"/>
                </a:solidFill>
              </a:rPr>
              <a:t> OiRA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88" y="1214438"/>
            <a:ext cx="48768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spcBef>
                <a:spcPts val="3000"/>
              </a:spcBef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Как действа OiRA?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уеб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базирана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платформа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където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компаниите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могат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намерят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безплатно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онлайн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интерактивни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инструменти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лесно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безплатно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решение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превенцията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здравето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безопасността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работното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място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безплатни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секторни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решения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които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насочват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работодателите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чрез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задължителния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път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здравето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безопасността</a:t>
            </a:r>
            <a:r>
              <a:rPr lang="en-GB" dirty="0">
                <a:solidFill>
                  <a:srgbClr val="003399"/>
                </a:solidFill>
              </a:rPr>
              <a:t>. </a:t>
            </a:r>
          </a:p>
          <a:p>
            <a:pPr marL="342900" indent="-338138">
              <a:lnSpc>
                <a:spcPct val="100000"/>
              </a:lnSpc>
              <a:spcBef>
                <a:spcPts val="725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000125"/>
            <a:ext cx="6464300" cy="4427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 err="1">
                <a:solidFill>
                  <a:srgbClr val="003399"/>
                </a:solidFill>
              </a:rPr>
              <a:t>Защо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да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използваме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OiRA</a:t>
            </a:r>
            <a:r>
              <a:rPr lang="en-GB" sz="2400" b="1" dirty="0">
                <a:solidFill>
                  <a:srgbClr val="003399"/>
                </a:solidFill>
              </a:rPr>
              <a:t>?</a:t>
            </a:r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357158" y="1500174"/>
            <a:ext cx="2414587" cy="1898650"/>
          </a:xfrm>
          <a:custGeom>
            <a:avLst/>
            <a:gdLst>
              <a:gd name="G0" fmla="*/ 6707 -34964 1"/>
              <a:gd name="G1" fmla="*/ G0 1 34464"/>
              <a:gd name="G2" fmla="*/ 5274 120728 1"/>
              <a:gd name="G3" fmla="*/ G2 1 34464"/>
              <a:gd name="G4" fmla="*/ 1 6707 2"/>
              <a:gd name="G5" fmla="+- G4 G1 0"/>
              <a:gd name="G6" fmla="+- 2637 0 0"/>
              <a:gd name="G7" fmla="+- G6 G3 0"/>
              <a:gd name="G8" fmla="*/ G1 5274 1"/>
              <a:gd name="G9" fmla="*/ G8 1 6707"/>
              <a:gd name="G10" fmla="abs G3"/>
              <a:gd name="G11" fmla="abs G9"/>
              <a:gd name="G12" fmla="+- G10 0 G11"/>
              <a:gd name="G13" fmla="?: G1 7 2"/>
              <a:gd name="G14" fmla="?: G1 10 5"/>
              <a:gd name="G15" fmla="*/ 6707 G13 1"/>
              <a:gd name="G16" fmla="*/ G15 1 12"/>
              <a:gd name="G17" fmla="*/ 6707 G14 1"/>
              <a:gd name="G18" fmla="*/ G17 1 12"/>
              <a:gd name="G19" fmla="?: G3 7 2"/>
              <a:gd name="G20" fmla="?: G3 10 5"/>
              <a:gd name="G21" fmla="*/ 5274 G19 1"/>
              <a:gd name="G22" fmla="*/ G21 1 12"/>
              <a:gd name="G23" fmla="*/ 5274 G20 1"/>
              <a:gd name="G24" fmla="*/ G23 1 12"/>
              <a:gd name="G25" fmla="?: G1 0 G5"/>
              <a:gd name="G26" fmla="?: G12 0 G25"/>
              <a:gd name="G27" fmla="?: G3 G16 G5"/>
              <a:gd name="G28" fmla="?: G12 G27 G16"/>
              <a:gd name="G29" fmla="?: G1 G5 6707"/>
              <a:gd name="G30" fmla="?: G12 6707 G29"/>
              <a:gd name="G31" fmla="?: G3 G5 G16"/>
              <a:gd name="G32" fmla="?: G12 G31 G16"/>
              <a:gd name="G33" fmla="?: G1 G22 G7"/>
              <a:gd name="G34" fmla="?: G12 G22 G33"/>
              <a:gd name="G35" fmla="?: G3 0 G7"/>
              <a:gd name="G36" fmla="?: G12 G35 0"/>
              <a:gd name="G37" fmla="?: G1 G7 G22"/>
              <a:gd name="G38" fmla="?: G12 G22 G37"/>
              <a:gd name="G39" fmla="?: G3 G7 5274"/>
              <a:gd name="G40" fmla="?: G12 G39 5274"/>
              <a:gd name="G41" fmla="+- 5274 0 0"/>
              <a:gd name="G42" fmla="*/ G41 16667 1"/>
              <a:gd name="G43" fmla="*/ G42 1 34464"/>
              <a:gd name="G44" fmla="+- 6707 0 G43"/>
              <a:gd name="G45" fmla="+- 5274 0 G43"/>
              <a:gd name="G46" fmla="*/ G43 29289 1"/>
              <a:gd name="G47" fmla="*/ G46 1 34464"/>
              <a:gd name="G48" fmla="+- 6707 0 G47"/>
              <a:gd name="G49" fmla="+- 5274 0 G47"/>
              <a:gd name="G50" fmla="+- 5274 0 0"/>
              <a:gd name="G51" fmla="+- 6707 0 0"/>
              <a:gd name="G52" fmla="+- 180 0 0"/>
              <a:gd name="G53" fmla="+- 90 0 0"/>
              <a:gd name="G54" fmla="+- 270 0 0"/>
              <a:gd name="G55" fmla="+- 90 0 0"/>
              <a:gd name="G56" fmla="+- 1 0 0"/>
              <a:gd name="G57" fmla="+- 90 0 0"/>
              <a:gd name="G58" fmla="+- 90 0 0"/>
              <a:gd name="G59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2551"/>
                </a:moveTo>
                <a:lnTo>
                  <a:pt x="2551" y="2551"/>
                </a:lnTo>
                <a:lnTo>
                  <a:pt x="180" y="90"/>
                </a:lnTo>
                <a:lnTo>
                  <a:pt x="1118" y="0"/>
                </a:lnTo>
                <a:lnTo>
                  <a:pt x="2795" y="0"/>
                </a:lnTo>
                <a:lnTo>
                  <a:pt x="4156" y="0"/>
                </a:lnTo>
                <a:lnTo>
                  <a:pt x="2551" y="2551"/>
                </a:lnTo>
                <a:lnTo>
                  <a:pt x="270" y="90"/>
                </a:lnTo>
                <a:lnTo>
                  <a:pt x="6707" y="3077"/>
                </a:lnTo>
                <a:lnTo>
                  <a:pt x="6707" y="4395"/>
                </a:lnTo>
                <a:lnTo>
                  <a:pt x="6707" y="2723"/>
                </a:lnTo>
                <a:lnTo>
                  <a:pt x="2551" y="2551"/>
                </a:lnTo>
                <a:lnTo>
                  <a:pt x="1" y="90"/>
                </a:lnTo>
                <a:lnTo>
                  <a:pt x="2795" y="5274"/>
                </a:lnTo>
                <a:lnTo>
                  <a:pt x="-3450" y="21112"/>
                </a:lnTo>
                <a:lnTo>
                  <a:pt x="1118" y="5274"/>
                </a:lnTo>
                <a:lnTo>
                  <a:pt x="2551" y="5274"/>
                </a:lnTo>
                <a:lnTo>
                  <a:pt x="2551" y="2551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FFFFFF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FFFFFF"/>
              </a:solidFill>
            </a:endParaRPr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3924300" y="404813"/>
            <a:ext cx="4319588" cy="1928812"/>
          </a:xfrm>
          <a:custGeom>
            <a:avLst/>
            <a:gdLst>
              <a:gd name="G0" fmla="*/ 7541 49551 1"/>
              <a:gd name="G1" fmla="*/ G0 1 34464"/>
              <a:gd name="G2" fmla="*/ 5358 70991 1"/>
              <a:gd name="G3" fmla="*/ G2 1 34464"/>
              <a:gd name="G4" fmla="*/ 1 7541 2"/>
              <a:gd name="G5" fmla="+- G4 G1 0"/>
              <a:gd name="G6" fmla="+- 2679 0 0"/>
              <a:gd name="G7" fmla="+- G6 G3 0"/>
              <a:gd name="G8" fmla="*/ G1 5358 1"/>
              <a:gd name="G9" fmla="*/ G8 1 7541"/>
              <a:gd name="G10" fmla="abs G3"/>
              <a:gd name="G11" fmla="abs G9"/>
              <a:gd name="G12" fmla="+- G10 0 G11"/>
              <a:gd name="G13" fmla="?: G1 7 2"/>
              <a:gd name="G14" fmla="?: G1 10 5"/>
              <a:gd name="G15" fmla="*/ 7541 G13 1"/>
              <a:gd name="G16" fmla="*/ G15 1 12"/>
              <a:gd name="G17" fmla="*/ 7541 G14 1"/>
              <a:gd name="G18" fmla="*/ G17 1 12"/>
              <a:gd name="G19" fmla="?: G3 7 2"/>
              <a:gd name="G20" fmla="?: G3 10 5"/>
              <a:gd name="G21" fmla="*/ 5358 G19 1"/>
              <a:gd name="G22" fmla="*/ G21 1 12"/>
              <a:gd name="G23" fmla="*/ 5358 G20 1"/>
              <a:gd name="G24" fmla="*/ G23 1 12"/>
              <a:gd name="G25" fmla="?: G1 0 G5"/>
              <a:gd name="G26" fmla="?: G12 0 G25"/>
              <a:gd name="G27" fmla="?: G3 G16 G5"/>
              <a:gd name="G28" fmla="?: G12 G27 G16"/>
              <a:gd name="G29" fmla="?: G1 G5 7541"/>
              <a:gd name="G30" fmla="?: G12 7541 G29"/>
              <a:gd name="G31" fmla="?: G3 G5 G16"/>
              <a:gd name="G32" fmla="?: G12 G31 G16"/>
              <a:gd name="G33" fmla="?: G1 G22 G7"/>
              <a:gd name="G34" fmla="?: G12 G22 G33"/>
              <a:gd name="G35" fmla="?: G3 0 G7"/>
              <a:gd name="G36" fmla="?: G12 G35 0"/>
              <a:gd name="G37" fmla="?: G1 G7 G22"/>
              <a:gd name="G38" fmla="?: G12 G22 G37"/>
              <a:gd name="G39" fmla="?: G3 G7 5358"/>
              <a:gd name="G40" fmla="?: G12 G39 5358"/>
              <a:gd name="G41" fmla="+- 5358 0 0"/>
              <a:gd name="G42" fmla="*/ G41 16667 1"/>
              <a:gd name="G43" fmla="*/ G42 1 34464"/>
              <a:gd name="G44" fmla="+- 7541 0 G43"/>
              <a:gd name="G45" fmla="+- 5358 0 G43"/>
              <a:gd name="G46" fmla="*/ G43 29289 1"/>
              <a:gd name="G47" fmla="*/ G46 1 34464"/>
              <a:gd name="G48" fmla="+- 7541 0 G47"/>
              <a:gd name="G49" fmla="+- 5358 0 G47"/>
              <a:gd name="G50" fmla="+- 5358 0 0"/>
              <a:gd name="G51" fmla="+- 7541 0 0"/>
              <a:gd name="G52" fmla="+- 180 0 0"/>
              <a:gd name="G53" fmla="+- 90 0 0"/>
              <a:gd name="G54" fmla="+- 270 0 0"/>
              <a:gd name="G55" fmla="+- 90 0 0"/>
              <a:gd name="G56" fmla="+- 1 0 0"/>
              <a:gd name="G57" fmla="+- 90 0 0"/>
              <a:gd name="G58" fmla="+- 90 0 0"/>
              <a:gd name="G59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2591"/>
                </a:moveTo>
                <a:lnTo>
                  <a:pt x="2591" y="2591"/>
                </a:lnTo>
                <a:lnTo>
                  <a:pt x="180" y="90"/>
                </a:lnTo>
                <a:lnTo>
                  <a:pt x="4399" y="0"/>
                </a:lnTo>
                <a:lnTo>
                  <a:pt x="6284" y="0"/>
                </a:lnTo>
                <a:lnTo>
                  <a:pt x="4950" y="0"/>
                </a:lnTo>
                <a:lnTo>
                  <a:pt x="2591" y="2591"/>
                </a:lnTo>
                <a:lnTo>
                  <a:pt x="270" y="90"/>
                </a:lnTo>
                <a:lnTo>
                  <a:pt x="7541" y="3126"/>
                </a:lnTo>
                <a:lnTo>
                  <a:pt x="7541" y="4465"/>
                </a:lnTo>
                <a:lnTo>
                  <a:pt x="7541" y="2767"/>
                </a:lnTo>
                <a:lnTo>
                  <a:pt x="2591" y="2591"/>
                </a:lnTo>
                <a:lnTo>
                  <a:pt x="1" y="90"/>
                </a:lnTo>
                <a:lnTo>
                  <a:pt x="6284" y="5358"/>
                </a:lnTo>
                <a:lnTo>
                  <a:pt x="14613" y="13716"/>
                </a:lnTo>
                <a:lnTo>
                  <a:pt x="4399" y="5358"/>
                </a:lnTo>
                <a:lnTo>
                  <a:pt x="2591" y="5358"/>
                </a:lnTo>
                <a:lnTo>
                  <a:pt x="2591" y="2591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3857620" y="2714619"/>
            <a:ext cx="3429005" cy="1428755"/>
          </a:xfrm>
          <a:custGeom>
            <a:avLst/>
            <a:gdLst>
              <a:gd name="G0" fmla="*/ 6747 -20833 1"/>
              <a:gd name="G1" fmla="*/ G0 1 34464"/>
              <a:gd name="G2" fmla="*/ 4564 62500 1"/>
              <a:gd name="G3" fmla="*/ G2 1 34464"/>
              <a:gd name="G4" fmla="*/ 1 6747 2"/>
              <a:gd name="G5" fmla="+- G4 G1 0"/>
              <a:gd name="G6" fmla="+- 2282 0 0"/>
              <a:gd name="G7" fmla="+- G6 G3 0"/>
              <a:gd name="G8" fmla="*/ G1 4564 1"/>
              <a:gd name="G9" fmla="*/ G8 1 6747"/>
              <a:gd name="G10" fmla="abs G3"/>
              <a:gd name="G11" fmla="abs G9"/>
              <a:gd name="G12" fmla="+- G10 0 G11"/>
              <a:gd name="G13" fmla="?: G1 7 2"/>
              <a:gd name="G14" fmla="?: G1 10 5"/>
              <a:gd name="G15" fmla="*/ 6747 G13 1"/>
              <a:gd name="G16" fmla="*/ G15 1 12"/>
              <a:gd name="G17" fmla="*/ 6747 G14 1"/>
              <a:gd name="G18" fmla="*/ G17 1 12"/>
              <a:gd name="G19" fmla="?: G3 7 2"/>
              <a:gd name="G20" fmla="?: G3 10 5"/>
              <a:gd name="G21" fmla="*/ 4564 G19 1"/>
              <a:gd name="G22" fmla="*/ G21 1 12"/>
              <a:gd name="G23" fmla="*/ 4564 G20 1"/>
              <a:gd name="G24" fmla="*/ G23 1 12"/>
              <a:gd name="G25" fmla="?: G1 0 G5"/>
              <a:gd name="G26" fmla="?: G12 0 G25"/>
              <a:gd name="G27" fmla="?: G3 G16 G5"/>
              <a:gd name="G28" fmla="?: G12 G27 G16"/>
              <a:gd name="G29" fmla="?: G1 G5 6747"/>
              <a:gd name="G30" fmla="?: G12 6747 G29"/>
              <a:gd name="G31" fmla="?: G3 G5 G16"/>
              <a:gd name="G32" fmla="?: G12 G31 G16"/>
              <a:gd name="G33" fmla="?: G1 G22 G7"/>
              <a:gd name="G34" fmla="?: G12 G22 G33"/>
              <a:gd name="G35" fmla="?: G3 0 G7"/>
              <a:gd name="G36" fmla="?: G12 G35 0"/>
              <a:gd name="G37" fmla="?: G1 G7 G22"/>
              <a:gd name="G38" fmla="?: G12 G22 G37"/>
              <a:gd name="G39" fmla="?: G3 G7 4564"/>
              <a:gd name="G40" fmla="?: G12 G39 4564"/>
              <a:gd name="G41" fmla="+- 4564 0 0"/>
              <a:gd name="G42" fmla="*/ G41 16667 1"/>
              <a:gd name="G43" fmla="*/ G42 1 34464"/>
              <a:gd name="G44" fmla="+- 6747 0 G43"/>
              <a:gd name="G45" fmla="+- 4564 0 G43"/>
              <a:gd name="G46" fmla="*/ G43 29289 1"/>
              <a:gd name="G47" fmla="*/ G46 1 34464"/>
              <a:gd name="G48" fmla="+- 6747 0 G47"/>
              <a:gd name="G49" fmla="+- 4564 0 G47"/>
              <a:gd name="G50" fmla="+- 4564 0 0"/>
              <a:gd name="G51" fmla="+- 6747 0 0"/>
              <a:gd name="G52" fmla="+- 180 0 0"/>
              <a:gd name="G53" fmla="+- 90 0 0"/>
              <a:gd name="G54" fmla="+- 270 0 0"/>
              <a:gd name="G55" fmla="+- 90 0 0"/>
              <a:gd name="G56" fmla="+- 1 0 0"/>
              <a:gd name="G57" fmla="+- 90 0 0"/>
              <a:gd name="G58" fmla="+- 90 0 0"/>
              <a:gd name="G59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2207"/>
                </a:moveTo>
                <a:lnTo>
                  <a:pt x="2207" y="2207"/>
                </a:lnTo>
                <a:lnTo>
                  <a:pt x="180" y="90"/>
                </a:lnTo>
                <a:lnTo>
                  <a:pt x="1125" y="0"/>
                </a:lnTo>
                <a:lnTo>
                  <a:pt x="2811" y="0"/>
                </a:lnTo>
                <a:lnTo>
                  <a:pt x="4540" y="0"/>
                </a:lnTo>
                <a:lnTo>
                  <a:pt x="2207" y="2207"/>
                </a:lnTo>
                <a:lnTo>
                  <a:pt x="270" y="90"/>
                </a:lnTo>
                <a:lnTo>
                  <a:pt x="6747" y="2662"/>
                </a:lnTo>
                <a:lnTo>
                  <a:pt x="6747" y="3803"/>
                </a:lnTo>
                <a:lnTo>
                  <a:pt x="6747" y="2357"/>
                </a:lnTo>
                <a:lnTo>
                  <a:pt x="2207" y="2207"/>
                </a:lnTo>
                <a:lnTo>
                  <a:pt x="1" y="90"/>
                </a:lnTo>
                <a:lnTo>
                  <a:pt x="2811" y="4564"/>
                </a:lnTo>
                <a:lnTo>
                  <a:pt x="-704" y="10559"/>
                </a:lnTo>
                <a:lnTo>
                  <a:pt x="1125" y="4564"/>
                </a:lnTo>
                <a:lnTo>
                  <a:pt x="2207" y="4564"/>
                </a:lnTo>
                <a:lnTo>
                  <a:pt x="2207" y="2207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tx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 bwMode="auto">
          <a:xfrm>
            <a:off x="357158" y="1357298"/>
            <a:ext cx="2571768" cy="1357322"/>
          </a:xfrm>
          <a:prstGeom prst="wedgeRoundRectCallout">
            <a:avLst>
              <a:gd name="adj1" fmla="val -20833"/>
              <a:gd name="adj2" fmla="val 4695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>
                <a:solidFill>
                  <a:schemeClr val="bg1"/>
                </a:solidFill>
              </a:rPr>
              <a:t>Използването на </a:t>
            </a:r>
            <a:r>
              <a:rPr lang="bg-BG" dirty="0" err="1" smtClean="0">
                <a:solidFill>
                  <a:schemeClr val="bg1"/>
                </a:solidFill>
              </a:rPr>
              <a:t>OiRA</a:t>
            </a:r>
            <a:r>
              <a:rPr lang="bg-BG" dirty="0" smtClean="0">
                <a:solidFill>
                  <a:schemeClr val="bg1"/>
                </a:solidFill>
              </a:rPr>
              <a:t> инструментите </a:t>
            </a:r>
            <a:r>
              <a:rPr lang="bg-BG" dirty="0">
                <a:solidFill>
                  <a:schemeClr val="bg1"/>
                </a:solidFill>
              </a:rPr>
              <a:t>е напълно безплатно</a:t>
            </a:r>
          </a:p>
        </p:txBody>
      </p:sp>
      <p:sp>
        <p:nvSpPr>
          <p:cNvPr id="11" name="Rounded Rectangular Callout 10"/>
          <p:cNvSpPr/>
          <p:nvPr/>
        </p:nvSpPr>
        <p:spPr bwMode="auto">
          <a:xfrm>
            <a:off x="3286116" y="2357430"/>
            <a:ext cx="2286016" cy="1357322"/>
          </a:xfrm>
          <a:prstGeom prst="wedgeRoundRectCallout">
            <a:avLst>
              <a:gd name="adj1" fmla="val -23910"/>
              <a:gd name="adj2" fmla="val 49026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chemeClr val="bg1"/>
                </a:solidFill>
              </a:rPr>
              <a:t>Лесна, проста, удобна 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4500562" y="785794"/>
            <a:ext cx="3143272" cy="1285884"/>
          </a:xfrm>
          <a:prstGeom prst="wedgeRoundRectCallout">
            <a:avLst>
              <a:gd name="adj1" fmla="val 39750"/>
              <a:gd name="adj2" fmla="val 46679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chemeClr val="bg1"/>
                </a:solidFill>
              </a:rPr>
              <a:t>Инструментите са налични по всяко време в интернет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642910" y="3571876"/>
            <a:ext cx="2571768" cy="2143140"/>
          </a:xfrm>
          <a:prstGeom prst="wedgeRoundRectCallout">
            <a:avLst>
              <a:gd name="adj1" fmla="val 12534"/>
              <a:gd name="adj2" fmla="val 4740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chemeClr val="bg1"/>
                </a:solidFill>
              </a:rPr>
              <a:t>За да идентифицирате действията, които трябва да предприемете </a:t>
            </a:r>
            <a:r>
              <a:rPr lang="bg-BG" dirty="0">
                <a:solidFill>
                  <a:schemeClr val="bg1"/>
                </a:solidFill>
              </a:rPr>
              <a:t>сами</a:t>
            </a: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5786446" y="3857628"/>
            <a:ext cx="2786082" cy="2000264"/>
          </a:xfrm>
          <a:prstGeom prst="wedgeRoundRectCallout">
            <a:avLst>
              <a:gd name="adj1" fmla="val -23863"/>
              <a:gd name="adj2" fmla="val 47731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chemeClr val="bg1"/>
                </a:solidFill>
              </a:rPr>
              <a:t>За да проверите 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chemeClr val="bg1"/>
                </a:solidFill>
              </a:rPr>
              <a:t>себе си</a:t>
            </a:r>
            <a:endParaRPr lang="bg-B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Оценка на риска</a:t>
            </a:r>
          </a:p>
        </p:txBody>
      </p:sp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1357313" y="1428750"/>
            <a:ext cx="5862637" cy="4094163"/>
            <a:chOff x="855" y="900"/>
            <a:chExt cx="3693" cy="2579"/>
          </a:xfrm>
        </p:grpSpPr>
        <p:pic>
          <p:nvPicPr>
            <p:cNvPr id="1741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5" y="900"/>
              <a:ext cx="1460" cy="1157"/>
            </a:xfrm>
            <a:prstGeom prst="rect">
              <a:avLst/>
            </a:prstGeom>
            <a:noFill/>
            <a:ln w="25560" cap="sq">
              <a:solidFill>
                <a:srgbClr val="996699"/>
              </a:solidFill>
              <a:round/>
              <a:headEnd/>
              <a:tailEnd/>
            </a:ln>
            <a:effectLst/>
          </p:spPr>
        </p:pic>
        <p:pic>
          <p:nvPicPr>
            <p:cNvPr id="1741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57" y="908"/>
              <a:ext cx="1449" cy="1149"/>
            </a:xfrm>
            <a:prstGeom prst="rect">
              <a:avLst/>
            </a:prstGeom>
            <a:noFill/>
            <a:ln w="25560" cap="sq">
              <a:solidFill>
                <a:srgbClr val="996699"/>
              </a:solidFill>
              <a:round/>
              <a:headEnd/>
              <a:tailEnd/>
            </a:ln>
            <a:effectLst/>
          </p:spPr>
        </p:pic>
        <p:pic>
          <p:nvPicPr>
            <p:cNvPr id="17413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69" y="2279"/>
              <a:ext cx="1488" cy="1179"/>
            </a:xfrm>
            <a:prstGeom prst="rect">
              <a:avLst/>
            </a:prstGeom>
            <a:noFill/>
            <a:ln w="25560" cap="sq">
              <a:solidFill>
                <a:srgbClr val="996699"/>
              </a:solidFill>
              <a:round/>
              <a:headEnd/>
              <a:tailEnd/>
            </a:ln>
            <a:effectLst/>
          </p:spPr>
        </p:pic>
        <p:pic>
          <p:nvPicPr>
            <p:cNvPr id="17414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33" y="2278"/>
              <a:ext cx="1515" cy="1201"/>
            </a:xfrm>
            <a:prstGeom prst="rect">
              <a:avLst/>
            </a:prstGeom>
            <a:noFill/>
            <a:ln w="25560" cap="sq">
              <a:solidFill>
                <a:srgbClr val="996699"/>
              </a:solidFill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Оценка на риска</a:t>
            </a:r>
            <a:br>
              <a:rPr lang="en-GB" sz="2400" b="1">
                <a:solidFill>
                  <a:srgbClr val="003399"/>
                </a:solidFill>
              </a:rPr>
            </a:br>
            <a:r>
              <a:rPr lang="en-GB" sz="2400" b="1">
                <a:solidFill>
                  <a:srgbClr val="003399"/>
                </a:solidFill>
              </a:rPr>
              <a:t/>
            </a:r>
            <a:br>
              <a:rPr lang="en-GB" sz="2400" b="1">
                <a:solidFill>
                  <a:srgbClr val="003399"/>
                </a:solidFill>
              </a:rPr>
            </a:br>
            <a:r>
              <a:rPr lang="en-GB" sz="2400" b="1">
                <a:solidFill>
                  <a:srgbClr val="003399"/>
                </a:solidFill>
              </a:rPr>
              <a:t/>
            </a:r>
            <a:br>
              <a:rPr lang="en-GB" sz="2400" b="1">
                <a:solidFill>
                  <a:srgbClr val="003399"/>
                </a:solidFill>
              </a:rPr>
            </a:br>
            <a:r>
              <a:rPr lang="en-GB" sz="2400" b="1">
                <a:solidFill>
                  <a:srgbClr val="003399"/>
                </a:solidFill>
              </a:rPr>
              <a:t>Какво представлява оценка на риска?</a:t>
            </a:r>
            <a:br>
              <a:rPr lang="en-GB" sz="2400" b="1">
                <a:solidFill>
                  <a:srgbClr val="003399"/>
                </a:solidFill>
              </a:rPr>
            </a:br>
            <a:endParaRPr lang="en-GB" sz="2400" b="1">
              <a:solidFill>
                <a:srgbClr val="003399"/>
              </a:solidFill>
            </a:endParaRP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Оценката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 е </a:t>
            </a:r>
            <a:r>
              <a:rPr lang="en-GB" dirty="0" err="1">
                <a:solidFill>
                  <a:srgbClr val="003399"/>
                </a:solidFill>
              </a:rPr>
              <a:t>крайъгълният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камък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европейския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подход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предотвратяване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трудовите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злополуки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лошото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здраве</a:t>
            </a:r>
            <a:r>
              <a:rPr lang="en-GB" dirty="0">
                <a:solidFill>
                  <a:srgbClr val="003399"/>
                </a:solidFill>
              </a:rPr>
              <a:t>!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Оценката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 е </a:t>
            </a:r>
            <a:r>
              <a:rPr lang="en-GB" dirty="0" err="1">
                <a:solidFill>
                  <a:srgbClr val="003399"/>
                </a:solidFill>
              </a:rPr>
              <a:t>ключов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фактор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осигуряването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здравето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безопасността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работното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място</a:t>
            </a:r>
            <a:r>
              <a:rPr lang="en-GB" dirty="0">
                <a:solidFill>
                  <a:srgbClr val="003399"/>
                </a:solidFill>
              </a:rPr>
              <a:t>!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/>
            </a:r>
            <a:br>
              <a:rPr lang="en-GB" dirty="0">
                <a:solidFill>
                  <a:srgbClr val="003399"/>
                </a:solidFill>
              </a:rPr>
            </a:br>
            <a:endParaRPr lang="en-GB" dirty="0">
              <a:solidFill>
                <a:srgbClr val="003399"/>
              </a:solidFill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88" y="3714750"/>
            <a:ext cx="3543300" cy="2586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 err="1">
                <a:solidFill>
                  <a:srgbClr val="003399"/>
                </a:solidFill>
              </a:rPr>
              <a:t>Оценка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на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риска</a:t>
            </a: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endParaRPr lang="bg-BG" sz="2400" b="1" dirty="0" smtClean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 err="1" smtClean="0">
                <a:solidFill>
                  <a:srgbClr val="003399"/>
                </a:solidFill>
              </a:rPr>
              <a:t>Дефиниции</a:t>
            </a: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endParaRPr lang="en-GB" sz="2400" b="1" dirty="0">
              <a:solidFill>
                <a:srgbClr val="003399"/>
              </a:solidFill>
            </a:endParaRP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14283" y="571480"/>
            <a:ext cx="8643998" cy="5286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Опасности</a:t>
            </a:r>
            <a:endParaRPr lang="en-GB" b="1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Една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опасност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може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бъде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всичко</a:t>
            </a:r>
            <a:r>
              <a:rPr lang="en-GB" dirty="0">
                <a:solidFill>
                  <a:srgbClr val="003399"/>
                </a:solidFill>
              </a:rPr>
              <a:t> - </a:t>
            </a:r>
            <a:r>
              <a:rPr lang="en-GB" dirty="0" err="1">
                <a:solidFill>
                  <a:srgbClr val="003399"/>
                </a:solidFill>
              </a:rPr>
              <a:t>независимо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налице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материали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оборудване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методи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практики</a:t>
            </a:r>
            <a:r>
              <a:rPr lang="en-GB" dirty="0">
                <a:solidFill>
                  <a:srgbClr val="003399"/>
                </a:solidFill>
              </a:rPr>
              <a:t> - </a:t>
            </a:r>
            <a:r>
              <a:rPr lang="en-GB" dirty="0" err="1">
                <a:solidFill>
                  <a:srgbClr val="003399"/>
                </a:solidFill>
              </a:rPr>
              <a:t>което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има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потенциал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причини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вреда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275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sz="900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Рискове</a:t>
            </a:r>
            <a:endParaRPr lang="en-GB" b="1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Рискът</a:t>
            </a:r>
            <a:r>
              <a:rPr lang="en-GB" dirty="0">
                <a:solidFill>
                  <a:srgbClr val="003399"/>
                </a:solidFill>
              </a:rPr>
              <a:t> е </a:t>
            </a:r>
            <a:r>
              <a:rPr lang="en-GB" dirty="0" err="1">
                <a:solidFill>
                  <a:srgbClr val="003399"/>
                </a:solidFill>
              </a:rPr>
              <a:t>високият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нисшият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шанс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че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някой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може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бъде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засегнат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опасността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275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sz="900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Оценка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риска</a:t>
            </a:r>
            <a:endParaRPr lang="en-GB" b="1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Оценката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 е </a:t>
            </a:r>
            <a:r>
              <a:rPr lang="en-GB" dirty="0" err="1">
                <a:solidFill>
                  <a:srgbClr val="003399"/>
                </a:solidFill>
              </a:rPr>
              <a:t>процесът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рисковете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безопасността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здравето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работниците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опасностите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работното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място</a:t>
            </a:r>
            <a:r>
              <a:rPr lang="en-GB" dirty="0">
                <a:solidFill>
                  <a:srgbClr val="003399"/>
                </a:solidFill>
              </a:rPr>
              <a:t>. </a:t>
            </a:r>
            <a:r>
              <a:rPr lang="en-GB" dirty="0" err="1">
                <a:solidFill>
                  <a:srgbClr val="003399"/>
                </a:solidFill>
              </a:rPr>
              <a:t>Това</a:t>
            </a:r>
            <a:r>
              <a:rPr lang="en-GB" dirty="0">
                <a:solidFill>
                  <a:srgbClr val="003399"/>
                </a:solidFill>
              </a:rPr>
              <a:t> е </a:t>
            </a:r>
            <a:r>
              <a:rPr lang="en-GB" dirty="0" err="1">
                <a:solidFill>
                  <a:srgbClr val="003399"/>
                </a:solidFill>
              </a:rPr>
              <a:t>систематично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проучване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всички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аспекти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работата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които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разглеждат</a:t>
            </a:r>
            <a:r>
              <a:rPr lang="en-GB" dirty="0">
                <a:solidFill>
                  <a:srgbClr val="003399"/>
                </a:solidFill>
              </a:rPr>
              <a:t>:</a:t>
            </a:r>
          </a:p>
          <a:p>
            <a:pPr marL="1143000" lvl="3" indent="-184150">
              <a:lnSpc>
                <a:spcPct val="100000"/>
              </a:lnSpc>
              <a:spcBef>
                <a:spcPts val="550"/>
              </a:spcBef>
              <a:buClr>
                <a:srgbClr val="999999"/>
              </a:buClr>
              <a:buFont typeface="Wingdings" charset="2"/>
              <a:buChar char="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sz="1600" dirty="0" err="1">
                <a:solidFill>
                  <a:srgbClr val="003399"/>
                </a:solidFill>
              </a:rPr>
              <a:t>това</a:t>
            </a:r>
            <a:r>
              <a:rPr lang="en-GB" sz="1600" dirty="0">
                <a:solidFill>
                  <a:srgbClr val="003399"/>
                </a:solidFill>
              </a:rPr>
              <a:t>, </a:t>
            </a:r>
            <a:r>
              <a:rPr lang="en-GB" sz="1600" dirty="0" err="1">
                <a:solidFill>
                  <a:srgbClr val="003399"/>
                </a:solidFill>
              </a:rPr>
              <a:t>което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може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да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причини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нараняване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или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вреда</a:t>
            </a:r>
            <a:r>
              <a:rPr lang="en-GB" sz="1600" dirty="0">
                <a:solidFill>
                  <a:srgbClr val="003399"/>
                </a:solidFill>
              </a:rPr>
              <a:t>;</a:t>
            </a:r>
          </a:p>
          <a:p>
            <a:pPr marL="1143000" lvl="3" indent="-184150">
              <a:lnSpc>
                <a:spcPct val="100000"/>
              </a:lnSpc>
              <a:spcBef>
                <a:spcPts val="550"/>
              </a:spcBef>
              <a:buClr>
                <a:srgbClr val="999999"/>
              </a:buClr>
              <a:buFont typeface="Wingdings" charset="2"/>
              <a:buChar char="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sz="1600" dirty="0" err="1">
                <a:solidFill>
                  <a:srgbClr val="003399"/>
                </a:solidFill>
              </a:rPr>
              <a:t>дали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опасностите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могат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да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бъдат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елиминирани</a:t>
            </a:r>
            <a:r>
              <a:rPr lang="en-GB" sz="1600" dirty="0">
                <a:solidFill>
                  <a:srgbClr val="003399"/>
                </a:solidFill>
              </a:rPr>
              <a:t> и </a:t>
            </a:r>
            <a:r>
              <a:rPr lang="en-GB" sz="1600" dirty="0" err="1">
                <a:solidFill>
                  <a:srgbClr val="003399"/>
                </a:solidFill>
              </a:rPr>
              <a:t>ако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не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какви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превантивни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или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защитни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мерки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са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или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трябва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да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бъдат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въведени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за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контролиране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на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рисковете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 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5930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9431338" algn="l"/>
                <a:tab pos="9880600" algn="l"/>
                <a:tab pos="10329863" algn="l"/>
                <a:tab pos="10779125" algn="l"/>
                <a:tab pos="10780713" algn="l"/>
              </a:tabLst>
            </a:pPr>
            <a:r>
              <a:rPr lang="en-GB" sz="2400" b="1" dirty="0" err="1">
                <a:solidFill>
                  <a:srgbClr val="003399"/>
                </a:solidFill>
              </a:rPr>
              <a:t>Оценка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на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риска</a:t>
            </a: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r>
              <a:rPr lang="en-GB" sz="2400" b="1" dirty="0" err="1">
                <a:solidFill>
                  <a:srgbClr val="003399"/>
                </a:solidFill>
              </a:rPr>
              <a:t>Йерархията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на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превенцията</a:t>
            </a: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r>
              <a:rPr lang="en-GB" sz="2400" b="1" dirty="0">
                <a:solidFill>
                  <a:srgbClr val="003399"/>
                </a:solidFill>
              </a:rPr>
              <a:t>	</a:t>
            </a:r>
            <a:r>
              <a:rPr lang="en-GB" sz="2400" dirty="0">
                <a:solidFill>
                  <a:srgbClr val="003399"/>
                </a:solidFill>
              </a:rPr>
              <a:t>-</a:t>
            </a:r>
            <a:r>
              <a:rPr lang="en-GB" sz="2400" dirty="0" err="1">
                <a:solidFill>
                  <a:srgbClr val="003399"/>
                </a:solidFill>
              </a:rPr>
              <a:t>избягвайте</a:t>
            </a:r>
            <a:r>
              <a:rPr lang="en-GB" sz="2400" dirty="0">
                <a:solidFill>
                  <a:srgbClr val="003399"/>
                </a:solidFill>
              </a:rPr>
              <a:t> и </a:t>
            </a:r>
            <a:r>
              <a:rPr lang="en-GB" sz="2400" dirty="0" err="1">
                <a:solidFill>
                  <a:srgbClr val="003399"/>
                </a:solidFill>
              </a:rPr>
              <a:t>елиминирайте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рисковете</a:t>
            </a:r>
            <a:r>
              <a:rPr lang="en-GB" sz="2400" dirty="0">
                <a:solidFill>
                  <a:srgbClr val="003399"/>
                </a:solidFill>
              </a:rPr>
              <a:t>;</a:t>
            </a:r>
            <a:br>
              <a:rPr lang="en-GB" sz="2400" dirty="0">
                <a:solidFill>
                  <a:srgbClr val="003399"/>
                </a:solidFill>
              </a:rPr>
            </a:br>
            <a:r>
              <a:rPr lang="en-GB" sz="2400" dirty="0">
                <a:solidFill>
                  <a:srgbClr val="003399"/>
                </a:solidFill>
              </a:rPr>
              <a:t/>
            </a:r>
            <a:br>
              <a:rPr lang="en-GB" sz="2400" dirty="0">
                <a:solidFill>
                  <a:srgbClr val="003399"/>
                </a:solidFill>
              </a:rPr>
            </a:br>
            <a:r>
              <a:rPr lang="en-GB" sz="2400" dirty="0">
                <a:solidFill>
                  <a:srgbClr val="003399"/>
                </a:solidFill>
              </a:rPr>
              <a:t>	-</a:t>
            </a:r>
            <a:r>
              <a:rPr lang="en-GB" sz="2400" dirty="0" err="1">
                <a:solidFill>
                  <a:srgbClr val="003399"/>
                </a:solidFill>
              </a:rPr>
              <a:t>намалявайте</a:t>
            </a:r>
            <a:r>
              <a:rPr lang="en-GB" sz="2400" dirty="0">
                <a:solidFill>
                  <a:srgbClr val="003399"/>
                </a:solidFill>
              </a:rPr>
              <a:t> и </a:t>
            </a:r>
            <a:r>
              <a:rPr lang="en-GB" sz="2400" dirty="0" err="1">
                <a:solidFill>
                  <a:srgbClr val="003399"/>
                </a:solidFill>
              </a:rPr>
              <a:t>минимализирайте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опасностите</a:t>
            </a:r>
            <a:r>
              <a:rPr lang="en-GB" sz="2400" dirty="0">
                <a:solidFill>
                  <a:srgbClr val="003399"/>
                </a:solidFill>
              </a:rPr>
              <a:t>: </a:t>
            </a:r>
            <a:r>
              <a:rPr lang="en-GB" sz="2400" dirty="0" err="1">
                <a:solidFill>
                  <a:srgbClr val="003399"/>
                </a:solidFill>
              </a:rPr>
              <a:t>чрез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технически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мерки</a:t>
            </a:r>
            <a:r>
              <a:rPr lang="en-GB" sz="2400" dirty="0">
                <a:solidFill>
                  <a:srgbClr val="003399"/>
                </a:solidFill>
              </a:rPr>
              <a:t> и </a:t>
            </a:r>
            <a:r>
              <a:rPr lang="en-GB" sz="2400" dirty="0" err="1">
                <a:solidFill>
                  <a:srgbClr val="003399"/>
                </a:solidFill>
              </a:rPr>
              <a:t>чрез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лични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мерки</a:t>
            </a:r>
            <a:r>
              <a:rPr lang="en-GB" sz="2400" dirty="0">
                <a:solidFill>
                  <a:srgbClr val="003399"/>
                </a:solidFill>
              </a:rPr>
              <a:t>;</a:t>
            </a:r>
            <a:br>
              <a:rPr lang="en-GB" sz="2400" dirty="0">
                <a:solidFill>
                  <a:srgbClr val="003399"/>
                </a:solidFill>
              </a:rPr>
            </a:br>
            <a:r>
              <a:rPr lang="en-GB" sz="2400" dirty="0">
                <a:solidFill>
                  <a:srgbClr val="003399"/>
                </a:solidFill>
              </a:rPr>
              <a:t/>
            </a:r>
            <a:br>
              <a:rPr lang="en-GB" sz="2400" dirty="0">
                <a:solidFill>
                  <a:srgbClr val="003399"/>
                </a:solidFill>
              </a:rPr>
            </a:br>
            <a:r>
              <a:rPr lang="en-GB" sz="2400" dirty="0">
                <a:solidFill>
                  <a:srgbClr val="003399"/>
                </a:solidFill>
              </a:rPr>
              <a:t>	-</a:t>
            </a:r>
            <a:r>
              <a:rPr lang="en-GB" sz="2400" dirty="0" err="1">
                <a:solidFill>
                  <a:srgbClr val="003399"/>
                </a:solidFill>
              </a:rPr>
              <a:t>подобрявайте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поведението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за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безопасност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при</a:t>
            </a:r>
            <a:r>
              <a:rPr lang="en-GB" sz="2400" dirty="0">
                <a:solidFill>
                  <a:srgbClr val="003399"/>
                </a:solidFill>
              </a:rPr>
              <a:t> </a:t>
            </a:r>
            <a:r>
              <a:rPr lang="en-GB" sz="2400" dirty="0" err="1">
                <a:solidFill>
                  <a:srgbClr val="003399"/>
                </a:solidFill>
              </a:rPr>
              <a:t>работа</a:t>
            </a:r>
            <a:r>
              <a:rPr lang="en-GB" sz="2400" dirty="0">
                <a:solidFill>
                  <a:srgbClr val="003399"/>
                </a:solidFill>
              </a:rPr>
              <a:t>.</a:t>
            </a:r>
            <a:br>
              <a:rPr lang="en-GB" sz="2400" dirty="0">
                <a:solidFill>
                  <a:srgbClr val="003399"/>
                </a:solidFill>
              </a:rPr>
            </a:b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r>
              <a:rPr lang="en-GB" sz="2400" b="1" dirty="0">
                <a:solidFill>
                  <a:srgbClr val="003399"/>
                </a:solidFill>
              </a:rPr>
              <a:t/>
            </a:r>
            <a:br>
              <a:rPr lang="en-GB" sz="2400" b="1" dirty="0">
                <a:solidFill>
                  <a:srgbClr val="003399"/>
                </a:solidFill>
              </a:rPr>
            </a:br>
            <a:endParaRPr lang="en-GB" sz="2400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339724" y="212725"/>
            <a:ext cx="8804275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dirty="0" err="1">
                <a:solidFill>
                  <a:srgbClr val="003399"/>
                </a:solidFill>
              </a:rPr>
              <a:t>Оценка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>
                <a:solidFill>
                  <a:srgbClr val="003399"/>
                </a:solidFill>
              </a:rPr>
              <a:t>на</a:t>
            </a:r>
            <a:r>
              <a:rPr lang="en-GB" sz="2400" b="1" dirty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риска</a:t>
            </a:r>
            <a:r>
              <a:rPr lang="bg-BG" sz="2400" b="1" dirty="0" smtClean="0">
                <a:solidFill>
                  <a:srgbClr val="003399"/>
                </a:solidFill>
              </a:rPr>
              <a:t>  -  </a:t>
            </a:r>
            <a:r>
              <a:rPr lang="bg-BG" sz="2400" b="1" dirty="0">
                <a:solidFill>
                  <a:srgbClr val="003399"/>
                </a:solidFill>
              </a:rPr>
              <a:t>п</a:t>
            </a:r>
            <a:r>
              <a:rPr lang="en-GB" sz="2400" b="1" dirty="0" err="1" smtClean="0">
                <a:solidFill>
                  <a:srgbClr val="003399"/>
                </a:solidFill>
              </a:rPr>
              <a:t>рактически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подход</a:t>
            </a:r>
            <a:r>
              <a:rPr lang="en-GB" sz="2400" b="1" dirty="0" smtClean="0">
                <a:solidFill>
                  <a:srgbClr val="003399"/>
                </a:solidFill>
              </a:rPr>
              <a:t>: 5 </a:t>
            </a:r>
            <a:r>
              <a:rPr lang="en-GB" sz="2400" b="1" dirty="0" err="1" smtClean="0">
                <a:solidFill>
                  <a:srgbClr val="003399"/>
                </a:solidFill>
              </a:rPr>
              <a:t>стъпки</a:t>
            </a:r>
            <a:endParaRPr lang="en-GB" sz="2400" b="1" dirty="0" smtClean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 dirty="0" smtClean="0">
                <a:solidFill>
                  <a:srgbClr val="003399"/>
                </a:solidFill>
              </a:rPr>
              <a:t> </a:t>
            </a:r>
            <a:endParaRPr lang="en-GB" sz="2400" b="1" dirty="0">
              <a:solidFill>
                <a:srgbClr val="003399"/>
              </a:solidFill>
            </a:endParaRPr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49263" y="857250"/>
            <a:ext cx="7559675" cy="5118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>
              <a:solidFill>
                <a:srgbClr val="003399"/>
              </a:solidFill>
            </a:endParaRPr>
          </a:p>
        </p:txBody>
      </p:sp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3071813" y="1285875"/>
            <a:ext cx="3071812" cy="1500188"/>
          </a:xfrm>
          <a:custGeom>
            <a:avLst/>
            <a:gdLst>
              <a:gd name="G0" fmla="+- 34132 0 0"/>
              <a:gd name="G1" fmla="*/ G0 1 5"/>
              <a:gd name="G2" fmla="*/ 1 8533 2"/>
              <a:gd name="G3" fmla="*/ 1 4167 2"/>
              <a:gd name="G4" fmla="+- 4167 0 0"/>
              <a:gd name="G5" fmla="+- 8533 0 0"/>
              <a:gd name="G6" fmla="*/ 1 8533 5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5"/>
                </a:moveTo>
                <a:lnTo>
                  <a:pt x="2" y="0"/>
                </a:lnTo>
                <a:lnTo>
                  <a:pt x="8" y="0"/>
                </a:lnTo>
                <a:lnTo>
                  <a:pt x="10" y="5"/>
                </a:lnTo>
                <a:lnTo>
                  <a:pt x="8" y="10"/>
                </a:lnTo>
                <a:lnTo>
                  <a:pt x="2" y="1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0" y="2714625"/>
            <a:ext cx="8715375" cy="1500188"/>
          </a:xfrm>
          <a:custGeom>
            <a:avLst/>
            <a:gdLst>
              <a:gd name="G0" fmla="+- 30164 0 0"/>
              <a:gd name="G1" fmla="*/ G0 1 5"/>
              <a:gd name="G2" fmla="*/ 1 7541 2"/>
              <a:gd name="G3" fmla="*/ 1 4167 2"/>
              <a:gd name="G4" fmla="+- 4167 0 0"/>
              <a:gd name="G5" fmla="+- 7541 0 0"/>
              <a:gd name="G6" fmla="*/ 1 7541 5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5"/>
                </a:moveTo>
                <a:lnTo>
                  <a:pt x="2" y="0"/>
                </a:lnTo>
                <a:lnTo>
                  <a:pt x="8" y="0"/>
                </a:lnTo>
                <a:lnTo>
                  <a:pt x="10" y="5"/>
                </a:lnTo>
                <a:lnTo>
                  <a:pt x="8" y="10"/>
                </a:lnTo>
                <a:lnTo>
                  <a:pt x="2" y="1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0" y="4714875"/>
            <a:ext cx="7929563" cy="1500188"/>
          </a:xfrm>
          <a:custGeom>
            <a:avLst/>
            <a:gdLst>
              <a:gd name="G0" fmla="+- 30956 0 0"/>
              <a:gd name="G1" fmla="*/ G0 1 5"/>
              <a:gd name="G2" fmla="*/ 1 7739 2"/>
              <a:gd name="G3" fmla="*/ 1 4167 2"/>
              <a:gd name="G4" fmla="+- 4167 0 0"/>
              <a:gd name="G5" fmla="+- 7739 0 0"/>
              <a:gd name="G6" fmla="*/ 1 7739 5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5"/>
                </a:moveTo>
                <a:lnTo>
                  <a:pt x="2" y="0"/>
                </a:lnTo>
                <a:lnTo>
                  <a:pt x="8" y="0"/>
                </a:lnTo>
                <a:lnTo>
                  <a:pt x="10" y="5"/>
                </a:lnTo>
                <a:lnTo>
                  <a:pt x="8" y="10"/>
                </a:lnTo>
                <a:lnTo>
                  <a:pt x="2" y="1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1428750" y="4357688"/>
            <a:ext cx="2643188" cy="1643062"/>
          </a:xfrm>
          <a:custGeom>
            <a:avLst/>
            <a:gdLst>
              <a:gd name="G0" fmla="+- 29368 0 0"/>
              <a:gd name="G1" fmla="*/ G0 1 5"/>
              <a:gd name="G2" fmla="+- 3671 0 0"/>
              <a:gd name="G3" fmla="+- 2282 0 0"/>
              <a:gd name="G4" fmla="+- 4564 0 0"/>
              <a:gd name="G5" fmla="+- 7342 0 0"/>
              <a:gd name="G6" fmla="*/ 1 7342 5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5"/>
                </a:moveTo>
                <a:lnTo>
                  <a:pt x="2" y="0"/>
                </a:lnTo>
                <a:lnTo>
                  <a:pt x="8" y="0"/>
                </a:lnTo>
                <a:lnTo>
                  <a:pt x="10" y="5"/>
                </a:lnTo>
                <a:lnTo>
                  <a:pt x="8" y="10"/>
                </a:lnTo>
                <a:lnTo>
                  <a:pt x="2" y="1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428625" y="2357438"/>
            <a:ext cx="2643188" cy="1571625"/>
          </a:xfrm>
          <a:custGeom>
            <a:avLst/>
            <a:gdLst>
              <a:gd name="G0" fmla="+- 29368 0 0"/>
              <a:gd name="G1" fmla="*/ G0 1 5"/>
              <a:gd name="G2" fmla="+- 3671 0 0"/>
              <a:gd name="G3" fmla="+- 2183 0 0"/>
              <a:gd name="G4" fmla="+- 4366 0 0"/>
              <a:gd name="G5" fmla="+- 7342 0 0"/>
              <a:gd name="G6" fmla="*/ 1 7342 5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5"/>
                </a:moveTo>
                <a:lnTo>
                  <a:pt x="2" y="0"/>
                </a:lnTo>
                <a:lnTo>
                  <a:pt x="8" y="0"/>
                </a:lnTo>
                <a:lnTo>
                  <a:pt x="10" y="5"/>
                </a:lnTo>
                <a:lnTo>
                  <a:pt x="8" y="10"/>
                </a:lnTo>
                <a:lnTo>
                  <a:pt x="2" y="1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400" dirty="0" smtClean="0">
                <a:solidFill>
                  <a:schemeClr val="tx1"/>
                </a:solidFill>
              </a:rPr>
              <a:t>										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4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400" dirty="0">
                <a:solidFill>
                  <a:schemeClr val="tx1"/>
                </a:solidFill>
              </a:rPr>
              <a:t>	</a:t>
            </a:r>
            <a:r>
              <a:rPr lang="bg-BG" sz="1400" dirty="0" smtClean="0">
                <a:solidFill>
                  <a:schemeClr val="tx1"/>
                </a:solidFill>
              </a:rPr>
              <a:t>								</a:t>
            </a:r>
            <a:endParaRPr lang="bg-BG" sz="14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000364" y="642918"/>
            <a:ext cx="2357454" cy="221457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600" dirty="0" smtClean="0">
                <a:solidFill>
                  <a:schemeClr val="bg1"/>
                </a:solidFill>
              </a:rPr>
              <a:t>Стъпка 1: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600" dirty="0" smtClean="0">
                <a:solidFill>
                  <a:schemeClr val="bg1"/>
                </a:solidFill>
              </a:rPr>
              <a:t>Определете опасностите и тези, които са изложени на риск</a:t>
            </a:r>
            <a:endParaRPr lang="bg-BG" sz="1600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572132" y="1285860"/>
            <a:ext cx="2428892" cy="2357454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200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600" dirty="0" smtClean="0">
                <a:solidFill>
                  <a:schemeClr val="bg1"/>
                </a:solidFill>
              </a:rPr>
              <a:t>Стъпка 2: Оценявайте и </a:t>
            </a:r>
            <a:r>
              <a:rPr lang="bg-BG" sz="1600" dirty="0" err="1" smtClean="0">
                <a:solidFill>
                  <a:schemeClr val="bg1"/>
                </a:solidFill>
              </a:rPr>
              <a:t>приоритизирайте</a:t>
            </a:r>
            <a:r>
              <a:rPr lang="bg-BG" sz="1600" dirty="0" smtClean="0">
                <a:solidFill>
                  <a:schemeClr val="bg1"/>
                </a:solidFill>
              </a:rPr>
              <a:t> рисковете</a:t>
            </a:r>
            <a:endParaRPr lang="bg-BG" sz="16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4876" y="3786190"/>
            <a:ext cx="2500330" cy="228601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600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600" dirty="0" smtClean="0">
                <a:solidFill>
                  <a:schemeClr val="bg1"/>
                </a:solidFill>
              </a:rPr>
              <a:t>Стъпка 3: 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600" dirty="0" smtClean="0">
                <a:solidFill>
                  <a:schemeClr val="bg1"/>
                </a:solidFill>
              </a:rPr>
              <a:t>Решете кои са превантивните действия</a:t>
            </a:r>
            <a:endParaRPr lang="bg-BG" sz="1600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28596" y="1785926"/>
            <a:ext cx="2500330" cy="250033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600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600" dirty="0" smtClean="0">
                <a:solidFill>
                  <a:schemeClr val="bg1"/>
                </a:solidFill>
              </a:rPr>
              <a:t>Стъпка 5: Наблюдавайте и оценявайте ситуацията</a:t>
            </a:r>
            <a:endParaRPr lang="bg-BG" sz="1600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000232" y="4214818"/>
            <a:ext cx="2500330" cy="2286016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1200" dirty="0" smtClean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600" dirty="0" smtClean="0">
                <a:solidFill>
                  <a:schemeClr val="bg1"/>
                </a:solidFill>
              </a:rPr>
              <a:t>Стъпка 4: </a:t>
            </a: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1600" dirty="0" smtClean="0">
                <a:solidFill>
                  <a:schemeClr val="bg1"/>
                </a:solidFill>
              </a:rPr>
              <a:t>Поемайте инициатива</a:t>
            </a:r>
            <a:endParaRPr lang="bg-BG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Как действа OiRA?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57158" y="285728"/>
            <a:ext cx="8001056" cy="618649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8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100" dirty="0">
                <a:solidFill>
                  <a:srgbClr val="003399"/>
                </a:solidFill>
              </a:rPr>
              <a:t/>
            </a:r>
            <a:br>
              <a:rPr lang="en-GB" sz="2100" dirty="0">
                <a:solidFill>
                  <a:srgbClr val="003399"/>
                </a:solidFill>
              </a:rPr>
            </a:br>
            <a:endParaRPr lang="en-GB" sz="2100" dirty="0">
              <a:solidFill>
                <a:srgbClr val="003399"/>
              </a:solidFill>
            </a:endParaRPr>
          </a:p>
          <a:p>
            <a:pPr marL="371475" lvl="1" indent="-180975" algn="just">
              <a:lnSpc>
                <a:spcPct val="140000"/>
              </a:lnSpc>
              <a:spcBef>
                <a:spcPts val="638"/>
              </a:spcBef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Отидете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oiraproject.eu и </a:t>
            </a:r>
            <a:r>
              <a:rPr lang="en-GB" dirty="0" err="1">
                <a:solidFill>
                  <a:srgbClr val="003399"/>
                </a:solidFill>
              </a:rPr>
              <a:t>изберете</a:t>
            </a:r>
            <a:r>
              <a:rPr lang="en-GB" dirty="0">
                <a:solidFill>
                  <a:srgbClr val="003399"/>
                </a:solidFill>
              </a:rPr>
              <a:t> '</a:t>
            </a:r>
            <a:r>
              <a:rPr lang="en-GB" dirty="0" err="1">
                <a:solidFill>
                  <a:srgbClr val="003399"/>
                </a:solidFill>
              </a:rPr>
              <a:t>OiRA</a:t>
            </a:r>
            <a:r>
              <a:rPr lang="en-GB" dirty="0">
                <a:solidFill>
                  <a:srgbClr val="003399"/>
                </a:solidFill>
              </a:rPr>
              <a:t> Tools', </a:t>
            </a:r>
            <a:r>
              <a:rPr lang="en-GB" dirty="0" err="1">
                <a:solidFill>
                  <a:srgbClr val="003399"/>
                </a:solidFill>
              </a:rPr>
              <a:t>където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можете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търсите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страна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език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сектор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u="sng" dirty="0">
                <a:solidFill>
                  <a:srgbClr val="CCCCFF"/>
                </a:solidFill>
                <a:hlinkClick r:id="rId3"/>
              </a:rPr>
              <a:t>https://client.oiraproject.eu/b</a:t>
            </a:r>
            <a:r>
              <a:rPr lang="en-GB" u="sng" dirty="0">
                <a:solidFill>
                  <a:srgbClr val="0A9DD0"/>
                </a:solidFill>
              </a:rPr>
              <a:t>g/</a:t>
            </a:r>
            <a:r>
              <a:rPr lang="en-GB" dirty="0">
                <a:solidFill>
                  <a:srgbClr val="003399"/>
                </a:solidFill>
              </a:rPr>
              <a:t>. </a:t>
            </a:r>
            <a:r>
              <a:rPr lang="en-GB" dirty="0" err="1">
                <a:solidFill>
                  <a:srgbClr val="003399"/>
                </a:solidFill>
              </a:rPr>
              <a:t>Можете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проведете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тестова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сесия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видите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как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работи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след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това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регистрирате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започнете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създавате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. </a:t>
            </a:r>
            <a:r>
              <a:rPr lang="en-GB" dirty="0" err="1">
                <a:solidFill>
                  <a:srgbClr val="003399"/>
                </a:solidFill>
              </a:rPr>
              <a:t>Можете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запазите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оценката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връщате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към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нея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по-късно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което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означава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че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можете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я </a:t>
            </a:r>
            <a:r>
              <a:rPr lang="en-GB" dirty="0" err="1">
                <a:solidFill>
                  <a:srgbClr val="003399"/>
                </a:solidFill>
              </a:rPr>
              <a:t>завършите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стъпка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стъпка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когато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ви</a:t>
            </a:r>
            <a:r>
              <a:rPr lang="en-GB" dirty="0">
                <a:solidFill>
                  <a:srgbClr val="003399"/>
                </a:solidFill>
              </a:rPr>
              <a:t> е </a:t>
            </a:r>
            <a:r>
              <a:rPr lang="en-GB" dirty="0" err="1">
                <a:solidFill>
                  <a:srgbClr val="003399"/>
                </a:solidFill>
              </a:rPr>
              <a:t>удобно</a:t>
            </a:r>
            <a:r>
              <a:rPr lang="en-GB" dirty="0">
                <a:solidFill>
                  <a:srgbClr val="003399"/>
                </a:solidFill>
              </a:rPr>
              <a:t>.  </a:t>
            </a:r>
          </a:p>
          <a:p>
            <a:pPr algn="just">
              <a:lnSpc>
                <a:spcPct val="100000"/>
              </a:lnSpc>
              <a:spcBef>
                <a:spcPts val="638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 algn="just">
              <a:lnSpc>
                <a:spcPct val="80000"/>
              </a:lnSpc>
              <a:spcBef>
                <a:spcPts val="638"/>
              </a:spcBef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Изберете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подходящия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Вас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>
              <a:lnSpc>
                <a:spcPct val="100000"/>
              </a:lnSpc>
              <a:spcBef>
                <a:spcPts val="14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 algn="just">
              <a:lnSpc>
                <a:spcPct val="80000"/>
              </a:lnSpc>
              <a:spcBef>
                <a:spcPts val="638"/>
              </a:spcBef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Преминете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през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всички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фази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оценката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>
              <a:lnSpc>
                <a:spcPct val="100000"/>
              </a:lnSpc>
              <a:spcBef>
                <a:spcPts val="14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 algn="just">
              <a:lnSpc>
                <a:spcPct val="80000"/>
              </a:lnSpc>
              <a:spcBef>
                <a:spcPts val="638"/>
              </a:spcBef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Накрая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автоматично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създава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доклад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план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действие</a:t>
            </a:r>
            <a:r>
              <a:rPr lang="en-GB" sz="1600" dirty="0">
                <a:solidFill>
                  <a:srgbClr val="003399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14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600" dirty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dirty="0">
                <a:solidFill>
                  <a:srgbClr val="003399"/>
                </a:solidFill>
              </a:rPr>
              <a:t>		</a:t>
            </a:r>
          </a:p>
          <a:p>
            <a:pPr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600" b="1" dirty="0">
              <a:solidFill>
                <a:srgbClr val="003399"/>
              </a:solidFill>
            </a:endParaRPr>
          </a:p>
          <a:p>
            <a:pPr algn="just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dirty="0">
                <a:solidFill>
                  <a:srgbClr val="003399"/>
                </a:solidFill>
              </a:rPr>
              <a:t>	</a:t>
            </a: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6877050" y="2185988"/>
            <a:ext cx="2697163" cy="3054350"/>
            <a:chOff x="4332" y="1377"/>
            <a:chExt cx="1699" cy="1924"/>
          </a:xfrm>
        </p:grpSpPr>
        <p:pic>
          <p:nvPicPr>
            <p:cNvPr id="2253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3840000">
              <a:off x="5160" y="1465"/>
              <a:ext cx="519" cy="51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2533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3300000">
              <a:off x="5384" y="2097"/>
              <a:ext cx="519" cy="5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2534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20640000">
              <a:off x="4384" y="2157"/>
              <a:ext cx="580" cy="46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22535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6320000">
              <a:off x="4867" y="2742"/>
              <a:ext cx="520" cy="58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https://client.oiraproject.eu/bg/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1714500"/>
            <a:ext cx="7561262" cy="3509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2786050" y="0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63" y="1643063"/>
            <a:ext cx="4883150" cy="3071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428625" y="1143000"/>
            <a:ext cx="2286000" cy="642938"/>
          </a:xfrm>
          <a:custGeom>
            <a:avLst/>
            <a:gdLst>
              <a:gd name="G0" fmla="*/ 16667 65535 1"/>
              <a:gd name="G1" fmla="+- 50000 0 16667"/>
              <a:gd name="G2" fmla="?: G1 16667 50000"/>
              <a:gd name="G3" fmla="?: G0 0 G1"/>
              <a:gd name="G4" fmla="+- 1786 0 0"/>
              <a:gd name="G5" fmla="*/ G4 G3 1"/>
              <a:gd name="G6" fmla="*/ G5 1 34464"/>
              <a:gd name="G7" fmla="+- 6350 0 G6"/>
              <a:gd name="G8" fmla="+- 1786 0 G6"/>
              <a:gd name="G9" fmla="*/ G6 29289 1"/>
              <a:gd name="G10" fmla="*/ G9 1 34464"/>
              <a:gd name="G11" fmla="+- 6350 0 G10"/>
              <a:gd name="G12" fmla="+- 1786 0 G10"/>
              <a:gd name="G13" fmla="+- 3175 0 0"/>
              <a:gd name="G14" fmla="+- 893 0 0"/>
              <a:gd name="G15" fmla="+- 1786 0 0"/>
              <a:gd name="G16" fmla="+- 6350 0 0"/>
              <a:gd name="G17" fmla="+- 180 0 0"/>
              <a:gd name="G18" fmla="+- 90 0 0"/>
              <a:gd name="G19" fmla="+- 270 0 0"/>
              <a:gd name="G20" fmla="+- 90 0 0"/>
              <a:gd name="G21" fmla="+- 1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180" y="90"/>
                </a:lnTo>
                <a:lnTo>
                  <a:pt x="6350" y="0"/>
                </a:lnTo>
                <a:lnTo>
                  <a:pt x="0" y="0"/>
                </a:lnTo>
                <a:lnTo>
                  <a:pt x="270" y="90"/>
                </a:lnTo>
                <a:lnTo>
                  <a:pt x="6350" y="1786"/>
                </a:lnTo>
                <a:lnTo>
                  <a:pt x="0" y="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lvl="3"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b="1" dirty="0">
              <a:solidFill>
                <a:schemeClr val="accent6"/>
              </a:solidFill>
            </a:endParaRPr>
          </a:p>
          <a:p>
            <a:pPr lvl="3"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b="1" dirty="0" smtClean="0">
                <a:solidFill>
                  <a:schemeClr val="accent6"/>
                </a:solidFill>
              </a:rPr>
              <a:t>Подготовка</a:t>
            </a:r>
            <a:endParaRPr lang="bg-BG" b="1" dirty="0">
              <a:solidFill>
                <a:schemeClr val="accent6"/>
              </a:solidFill>
            </a:endParaRP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428625" y="2214563"/>
            <a:ext cx="2286000" cy="642937"/>
          </a:xfrm>
          <a:custGeom>
            <a:avLst/>
            <a:gdLst>
              <a:gd name="G0" fmla="*/ 16667 65535 1"/>
              <a:gd name="G1" fmla="+- 50000 0 16667"/>
              <a:gd name="G2" fmla="?: G1 16667 50000"/>
              <a:gd name="G3" fmla="?: G0 0 G1"/>
              <a:gd name="G4" fmla="+- 1786 0 0"/>
              <a:gd name="G5" fmla="*/ G4 G3 1"/>
              <a:gd name="G6" fmla="*/ G5 1 34464"/>
              <a:gd name="G7" fmla="+- 6350 0 G6"/>
              <a:gd name="G8" fmla="+- 1786 0 G6"/>
              <a:gd name="G9" fmla="*/ G6 29289 1"/>
              <a:gd name="G10" fmla="*/ G9 1 34464"/>
              <a:gd name="G11" fmla="+- 6350 0 G10"/>
              <a:gd name="G12" fmla="+- 1786 0 G10"/>
              <a:gd name="G13" fmla="+- 3175 0 0"/>
              <a:gd name="G14" fmla="+- 893 0 0"/>
              <a:gd name="G15" fmla="+- 1786 0 0"/>
              <a:gd name="G16" fmla="+- 6350 0 0"/>
              <a:gd name="G17" fmla="+- 180 0 0"/>
              <a:gd name="G18" fmla="+- 90 0 0"/>
              <a:gd name="G19" fmla="+- 270 0 0"/>
              <a:gd name="G20" fmla="+- 90 0 0"/>
              <a:gd name="G21" fmla="+- 1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180" y="90"/>
                </a:lnTo>
                <a:lnTo>
                  <a:pt x="6350" y="0"/>
                </a:lnTo>
                <a:lnTo>
                  <a:pt x="0" y="0"/>
                </a:lnTo>
                <a:lnTo>
                  <a:pt x="270" y="90"/>
                </a:lnTo>
                <a:lnTo>
                  <a:pt x="6350" y="1786"/>
                </a:lnTo>
                <a:lnTo>
                  <a:pt x="0" y="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chemeClr val="accent6"/>
                </a:solidFill>
              </a:rPr>
              <a:t>					 </a:t>
            </a:r>
            <a:r>
              <a:rPr lang="bg-BG" b="1" dirty="0" smtClean="0">
                <a:solidFill>
                  <a:schemeClr val="accent6"/>
                </a:solidFill>
              </a:rPr>
              <a:t>Определяне</a:t>
            </a:r>
            <a:endParaRPr lang="bg-BG" b="1" dirty="0">
              <a:solidFill>
                <a:schemeClr val="accent6"/>
              </a:solidFill>
            </a:endParaRPr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0" y="3143247"/>
            <a:ext cx="2714625" cy="857253"/>
          </a:xfrm>
          <a:custGeom>
            <a:avLst/>
            <a:gdLst>
              <a:gd name="G0" fmla="*/ 16667 65535 1"/>
              <a:gd name="G1" fmla="+- 50000 0 16667"/>
              <a:gd name="G2" fmla="?: G1 16667 50000"/>
              <a:gd name="G3" fmla="?: G0 0 G1"/>
              <a:gd name="G4" fmla="+- 1786 0 0"/>
              <a:gd name="G5" fmla="*/ G4 G3 1"/>
              <a:gd name="G6" fmla="*/ G5 1 34464"/>
              <a:gd name="G7" fmla="+- 6350 0 G6"/>
              <a:gd name="G8" fmla="+- 1786 0 G6"/>
              <a:gd name="G9" fmla="*/ G6 29289 1"/>
              <a:gd name="G10" fmla="*/ G9 1 34464"/>
              <a:gd name="G11" fmla="+- 6350 0 G10"/>
              <a:gd name="G12" fmla="+- 1786 0 G10"/>
              <a:gd name="G13" fmla="+- 3175 0 0"/>
              <a:gd name="G14" fmla="+- 893 0 0"/>
              <a:gd name="G15" fmla="+- 1786 0 0"/>
              <a:gd name="G16" fmla="+- 6350 0 0"/>
              <a:gd name="G17" fmla="+- 180 0 0"/>
              <a:gd name="G18" fmla="+- 90 0 0"/>
              <a:gd name="G19" fmla="+- 270 0 0"/>
              <a:gd name="G20" fmla="+- 90 0 0"/>
              <a:gd name="G21" fmla="+- 1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180" y="90"/>
                </a:lnTo>
                <a:lnTo>
                  <a:pt x="6350" y="0"/>
                </a:lnTo>
                <a:lnTo>
                  <a:pt x="0" y="0"/>
                </a:lnTo>
                <a:lnTo>
                  <a:pt x="270" y="90"/>
                </a:lnTo>
                <a:lnTo>
                  <a:pt x="6350" y="1786"/>
                </a:lnTo>
                <a:lnTo>
                  <a:pt x="0" y="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b="1" dirty="0" smtClean="0">
                <a:solidFill>
                  <a:schemeClr val="accent6"/>
                </a:solidFill>
              </a:rPr>
              <a:t>				            Оценка</a:t>
            </a:r>
            <a:endParaRPr lang="bg-BG" b="1" dirty="0">
              <a:solidFill>
                <a:schemeClr val="accent6"/>
              </a:solidFill>
            </a:endParaRPr>
          </a:p>
        </p:txBody>
      </p: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0" y="4071942"/>
            <a:ext cx="2714625" cy="1000121"/>
          </a:xfrm>
          <a:custGeom>
            <a:avLst/>
            <a:gdLst>
              <a:gd name="G0" fmla="*/ 16667 65535 1"/>
              <a:gd name="G1" fmla="+- 50000 0 16667"/>
              <a:gd name="G2" fmla="?: G1 16667 50000"/>
              <a:gd name="G3" fmla="?: G0 0 G1"/>
              <a:gd name="G4" fmla="+- 1786 0 0"/>
              <a:gd name="G5" fmla="*/ G4 G3 1"/>
              <a:gd name="G6" fmla="*/ G5 1 34464"/>
              <a:gd name="G7" fmla="+- 6350 0 G6"/>
              <a:gd name="G8" fmla="+- 1786 0 G6"/>
              <a:gd name="G9" fmla="*/ G6 29289 1"/>
              <a:gd name="G10" fmla="*/ G9 1 34464"/>
              <a:gd name="G11" fmla="+- 6350 0 G10"/>
              <a:gd name="G12" fmla="+- 1786 0 G10"/>
              <a:gd name="G13" fmla="+- 3175 0 0"/>
              <a:gd name="G14" fmla="+- 893 0 0"/>
              <a:gd name="G15" fmla="+- 1786 0 0"/>
              <a:gd name="G16" fmla="+- 6350 0 0"/>
              <a:gd name="G17" fmla="+- 180 0 0"/>
              <a:gd name="G18" fmla="+- 90 0 0"/>
              <a:gd name="G19" fmla="+- 270 0 0"/>
              <a:gd name="G20" fmla="+- 90 0 0"/>
              <a:gd name="G21" fmla="+- 1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180" y="90"/>
                </a:lnTo>
                <a:lnTo>
                  <a:pt x="6350" y="0"/>
                </a:lnTo>
                <a:lnTo>
                  <a:pt x="0" y="0"/>
                </a:lnTo>
                <a:lnTo>
                  <a:pt x="270" y="90"/>
                </a:lnTo>
                <a:lnTo>
                  <a:pt x="6350" y="1786"/>
                </a:lnTo>
                <a:lnTo>
                  <a:pt x="0" y="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b="1" dirty="0" smtClean="0">
                <a:solidFill>
                  <a:schemeClr val="accent6"/>
                </a:solidFill>
              </a:rPr>
              <a:t>								  План </a:t>
            </a:r>
            <a:r>
              <a:rPr lang="bg-BG" b="1" dirty="0">
                <a:solidFill>
                  <a:schemeClr val="accent6"/>
                </a:solidFill>
              </a:rPr>
              <a:t>за действие</a:t>
            </a:r>
          </a:p>
        </p:txBody>
      </p:sp>
      <p:sp>
        <p:nvSpPr>
          <p:cNvPr id="24583" name="AutoShape 7"/>
          <p:cNvSpPr>
            <a:spLocks noChangeArrowheads="1"/>
          </p:cNvSpPr>
          <p:nvPr/>
        </p:nvSpPr>
        <p:spPr bwMode="auto">
          <a:xfrm>
            <a:off x="428625" y="4929198"/>
            <a:ext cx="2357438" cy="1214427"/>
          </a:xfrm>
          <a:custGeom>
            <a:avLst/>
            <a:gdLst>
              <a:gd name="G0" fmla="*/ 16667 65535 1"/>
              <a:gd name="G1" fmla="+- 50000 0 16667"/>
              <a:gd name="G2" fmla="?: G1 16667 50000"/>
              <a:gd name="G3" fmla="?: G0 0 G1"/>
              <a:gd name="G4" fmla="+- 1786 0 0"/>
              <a:gd name="G5" fmla="*/ G4 G3 1"/>
              <a:gd name="G6" fmla="*/ G5 1 34464"/>
              <a:gd name="G7" fmla="+- 6548 0 G6"/>
              <a:gd name="G8" fmla="+- 1786 0 G6"/>
              <a:gd name="G9" fmla="*/ G6 29289 1"/>
              <a:gd name="G10" fmla="*/ G9 1 34464"/>
              <a:gd name="G11" fmla="+- 6548 0 G10"/>
              <a:gd name="G12" fmla="+- 1786 0 G10"/>
              <a:gd name="G13" fmla="+- 3274 0 0"/>
              <a:gd name="G14" fmla="+- 893 0 0"/>
              <a:gd name="G15" fmla="+- 1786 0 0"/>
              <a:gd name="G16" fmla="+- 6548 0 0"/>
              <a:gd name="G17" fmla="+- 180 0 0"/>
              <a:gd name="G18" fmla="+- 90 0 0"/>
              <a:gd name="G19" fmla="+- 270 0 0"/>
              <a:gd name="G20" fmla="+- 90 0 0"/>
              <a:gd name="G21" fmla="+- 1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180" y="90"/>
                </a:lnTo>
                <a:lnTo>
                  <a:pt x="6548" y="0"/>
                </a:lnTo>
                <a:lnTo>
                  <a:pt x="0" y="0"/>
                </a:lnTo>
                <a:lnTo>
                  <a:pt x="270" y="90"/>
                </a:lnTo>
                <a:lnTo>
                  <a:pt x="6548" y="1786"/>
                </a:lnTo>
                <a:lnTo>
                  <a:pt x="0" y="0"/>
                </a:lnTo>
                <a:close/>
              </a:path>
            </a:pathLst>
          </a:custGeom>
          <a:solidFill>
            <a:srgbClr val="003399"/>
          </a:solidFill>
          <a:ln w="25560" cap="flat">
            <a:solidFill>
              <a:srgbClr val="002571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b="1" dirty="0">
              <a:solidFill>
                <a:schemeClr val="accent6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b="1" dirty="0" smtClean="0">
                <a:solidFill>
                  <a:schemeClr val="accent6"/>
                </a:solidFill>
              </a:rPr>
              <a:t>           Доклад</a:t>
            </a:r>
            <a:endParaRPr lang="bg-BG" b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1. Подготовка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b="1" dirty="0">
                <a:solidFill>
                  <a:srgbClr val="003399"/>
                </a:solidFill>
              </a:rPr>
              <a:t>В </a:t>
            </a:r>
            <a:r>
              <a:rPr lang="en-GB" b="1" dirty="0" err="1">
                <a:solidFill>
                  <a:srgbClr val="003399"/>
                </a:solidFill>
              </a:rPr>
              <a:t>зависимост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структурата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инструмента</a:t>
            </a:r>
            <a:r>
              <a:rPr lang="en-GB" b="1" dirty="0">
                <a:solidFill>
                  <a:srgbClr val="003399"/>
                </a:solidFill>
              </a:rPr>
              <a:t>, в </a:t>
            </a:r>
            <a:r>
              <a:rPr lang="en-GB" b="1" dirty="0" err="1">
                <a:solidFill>
                  <a:srgbClr val="003399"/>
                </a:solidFill>
              </a:rPr>
              <a:t>тази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стъпка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Вас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ще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бъде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поискано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да</a:t>
            </a:r>
            <a:r>
              <a:rPr lang="en-GB" b="1" dirty="0">
                <a:solidFill>
                  <a:srgbClr val="003399"/>
                </a:solidFill>
              </a:rPr>
              <a:t>: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marL="1143000" lvl="3" indent="-184150">
              <a:lnSpc>
                <a:spcPct val="100000"/>
              </a:lnSpc>
              <a:spcBef>
                <a:spcPts val="550"/>
              </a:spcBef>
              <a:buClr>
                <a:srgbClr val="999999"/>
              </a:buClr>
              <a:buFont typeface="Wingdings" charset="2"/>
              <a:buChar char="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dirty="0" err="1">
                <a:solidFill>
                  <a:srgbClr val="003399"/>
                </a:solidFill>
              </a:rPr>
              <a:t>изберете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пропуснете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ситуацията</a:t>
            </a:r>
            <a:r>
              <a:rPr lang="en-GB" dirty="0">
                <a:solidFill>
                  <a:srgbClr val="003399"/>
                </a:solidFill>
              </a:rPr>
              <a:t>/</a:t>
            </a:r>
            <a:r>
              <a:rPr lang="en-GB" dirty="0" err="1">
                <a:solidFill>
                  <a:srgbClr val="003399"/>
                </a:solidFill>
              </a:rPr>
              <a:t>ите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имаща</a:t>
            </a:r>
            <a:r>
              <a:rPr lang="en-GB" dirty="0">
                <a:solidFill>
                  <a:srgbClr val="003399"/>
                </a:solidFill>
              </a:rPr>
              <a:t>/и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нямаща</a:t>
            </a:r>
            <a:r>
              <a:rPr lang="en-GB" dirty="0">
                <a:solidFill>
                  <a:srgbClr val="003399"/>
                </a:solidFill>
              </a:rPr>
              <a:t>/и </a:t>
            </a:r>
            <a:r>
              <a:rPr lang="en-GB" dirty="0" err="1">
                <a:solidFill>
                  <a:srgbClr val="003399"/>
                </a:solidFill>
              </a:rPr>
              <a:t>значение</a:t>
            </a:r>
            <a:r>
              <a:rPr lang="en-GB" dirty="0">
                <a:solidFill>
                  <a:srgbClr val="003399"/>
                </a:solidFill>
              </a:rPr>
              <a:t>, в </a:t>
            </a:r>
            <a:r>
              <a:rPr lang="en-GB" dirty="0" err="1">
                <a:solidFill>
                  <a:srgbClr val="003399"/>
                </a:solidFill>
              </a:rPr>
              <a:t>зависимост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това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важни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Вашата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дейност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1143000" lvl="3" indent="-184150">
              <a:lnSpc>
                <a:spcPct val="100000"/>
              </a:lnSpc>
              <a:spcBef>
                <a:spcPts val="550"/>
              </a:spcBef>
              <a:buClr>
                <a:srgbClr val="999999"/>
              </a:buClr>
              <a:buFont typeface="Wingdings" charset="2"/>
              <a:buChar char="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dirty="0" err="1">
                <a:solidFill>
                  <a:srgbClr val="003399"/>
                </a:solidFill>
              </a:rPr>
              <a:t>избройте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еднотипните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структурни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единици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клонове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магазини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т.н</a:t>
            </a:r>
            <a:r>
              <a:rPr lang="en-GB" dirty="0">
                <a:solidFill>
                  <a:srgbClr val="003399"/>
                </a:solidFill>
              </a:rPr>
              <a:t>.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всяка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една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тези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еднотипни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структури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следващите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етапи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ще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изготвят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идентични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оценки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2. Определяне</a:t>
            </a:r>
            <a:r>
              <a:rPr lang="en-GB" sz="2400" b="1">
                <a:solidFill>
                  <a:srgbClr val="003399"/>
                </a:solidFill>
                <a:latin typeface="Book Antiqua" pitchFamily="16" charset="0"/>
              </a:rPr>
              <a:t/>
            </a:r>
            <a:br>
              <a:rPr lang="en-GB" sz="2400" b="1">
                <a:solidFill>
                  <a:srgbClr val="003399"/>
                </a:solidFill>
                <a:latin typeface="Book Antiqua" pitchFamily="16" charset="0"/>
              </a:rPr>
            </a:br>
            <a:endParaRPr lang="en-GB" sz="2400" b="1">
              <a:solidFill>
                <a:srgbClr val="003399"/>
              </a:solidFill>
              <a:latin typeface="Book Antiqua" pitchFamily="16" charset="0"/>
            </a:endParaRP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dirty="0">
                <a:solidFill>
                  <a:srgbClr val="003399"/>
                </a:solidFill>
              </a:rPr>
              <a:t>В </a:t>
            </a:r>
            <a:r>
              <a:rPr lang="en-GB" dirty="0" err="1">
                <a:solidFill>
                  <a:srgbClr val="003399"/>
                </a:solidFill>
              </a:rPr>
              <a:t>тази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стъпка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ще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трябва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определите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опасностите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проблемите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във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Вашето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предприятие</a:t>
            </a:r>
            <a:r>
              <a:rPr lang="en-GB" dirty="0">
                <a:solidFill>
                  <a:srgbClr val="003399"/>
                </a:solidFill>
              </a:rPr>
              <a:t>. </a:t>
            </a:r>
            <a:r>
              <a:rPr lang="en-GB" dirty="0" err="1">
                <a:solidFill>
                  <a:srgbClr val="003399"/>
                </a:solidFill>
              </a:rPr>
              <a:t>Това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става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чрез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отговор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дадено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твърдение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отнасящо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определена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опасност</a:t>
            </a:r>
            <a:r>
              <a:rPr lang="en-GB" dirty="0">
                <a:solidFill>
                  <a:srgbClr val="003399"/>
                </a:solidFill>
              </a:rPr>
              <a:t>. </a:t>
            </a:r>
            <a:r>
              <a:rPr lang="en-GB" dirty="0" err="1">
                <a:solidFill>
                  <a:srgbClr val="003399"/>
                </a:solidFill>
              </a:rPr>
              <a:t>Твърденията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така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формулирани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че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възможните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отговори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са</a:t>
            </a:r>
            <a:r>
              <a:rPr lang="en-GB" dirty="0">
                <a:solidFill>
                  <a:srgbClr val="003399"/>
                </a:solidFill>
              </a:rPr>
              <a:t> “ДА”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“НЕ”. </a:t>
            </a:r>
            <a:r>
              <a:rPr lang="en-GB" dirty="0" err="1">
                <a:solidFill>
                  <a:srgbClr val="003399"/>
                </a:solidFill>
              </a:rPr>
              <a:t>Преди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тази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стъпка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имате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възможност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изтеглите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разпечатате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включения</a:t>
            </a:r>
            <a:r>
              <a:rPr lang="en-GB" dirty="0">
                <a:solidFill>
                  <a:srgbClr val="003399"/>
                </a:solidFill>
              </a:rPr>
              <a:t> в </a:t>
            </a:r>
            <a:r>
              <a:rPr lang="en-GB" dirty="0" err="1">
                <a:solidFill>
                  <a:srgbClr val="003399"/>
                </a:solidFill>
              </a:rPr>
              <a:t>инструмента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списък</a:t>
            </a:r>
            <a:r>
              <a:rPr lang="en-GB" dirty="0">
                <a:solidFill>
                  <a:srgbClr val="003399"/>
                </a:solidFill>
              </a:rPr>
              <a:t> с </a:t>
            </a:r>
            <a:r>
              <a:rPr lang="en-GB" dirty="0" err="1">
                <a:solidFill>
                  <a:srgbClr val="003399"/>
                </a:solidFill>
              </a:rPr>
              <a:t>опасности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проблеми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го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попълните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ръка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ако</a:t>
            </a:r>
            <a:r>
              <a:rPr lang="en-GB" dirty="0">
                <a:solidFill>
                  <a:srgbClr val="003399"/>
                </a:solidFill>
              </a:rPr>
              <a:t> е </a:t>
            </a:r>
            <a:r>
              <a:rPr lang="en-GB" dirty="0" err="1">
                <a:solidFill>
                  <a:srgbClr val="003399"/>
                </a:solidFill>
              </a:rPr>
              <a:t>по-лесно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 b="1" dirty="0">
                <a:solidFill>
                  <a:srgbClr val="003399"/>
                </a:solidFill>
              </a:rPr>
              <a:t>	!!!</a:t>
            </a:r>
            <a:r>
              <a:rPr lang="en-GB" b="1" dirty="0" err="1">
                <a:solidFill>
                  <a:srgbClr val="003399"/>
                </a:solidFill>
              </a:rPr>
              <a:t>Всяко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едно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твърденията</a:t>
            </a:r>
            <a:r>
              <a:rPr lang="en-GB" b="1" dirty="0">
                <a:solidFill>
                  <a:srgbClr val="003399"/>
                </a:solidFill>
              </a:rPr>
              <a:t> е </a:t>
            </a:r>
            <a:r>
              <a:rPr lang="en-GB" b="1" dirty="0" err="1">
                <a:solidFill>
                  <a:srgbClr val="003399"/>
                </a:solidFill>
              </a:rPr>
              <a:t>част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тема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или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подтема</a:t>
            </a:r>
            <a:r>
              <a:rPr lang="en-GB" b="1" dirty="0">
                <a:solidFill>
                  <a:srgbClr val="003399"/>
                </a:solidFill>
              </a:rPr>
              <a:t>, </a:t>
            </a:r>
            <a:r>
              <a:rPr lang="en-GB" b="1" dirty="0" err="1">
                <a:solidFill>
                  <a:srgbClr val="003399"/>
                </a:solidFill>
              </a:rPr>
              <a:t>която</a:t>
            </a:r>
            <a:r>
              <a:rPr lang="en-GB" b="1" dirty="0">
                <a:solidFill>
                  <a:srgbClr val="003399"/>
                </a:solidFill>
              </a:rPr>
              <a:t> е </a:t>
            </a:r>
            <a:r>
              <a:rPr lang="en-GB" b="1" dirty="0" err="1">
                <a:solidFill>
                  <a:srgbClr val="003399"/>
                </a:solidFill>
              </a:rPr>
              <a:t>свързана</a:t>
            </a:r>
            <a:r>
              <a:rPr lang="en-GB" b="1" dirty="0">
                <a:solidFill>
                  <a:srgbClr val="003399"/>
                </a:solidFill>
              </a:rPr>
              <a:t> с </a:t>
            </a:r>
            <a:r>
              <a:rPr lang="en-GB" b="1" dirty="0" err="1">
                <a:solidFill>
                  <a:srgbClr val="003399"/>
                </a:solidFill>
              </a:rPr>
              <a:t>конкретна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производствена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дейност</a:t>
            </a:r>
            <a:r>
              <a:rPr lang="en-GB" b="1" dirty="0">
                <a:solidFill>
                  <a:srgbClr val="003399"/>
                </a:solidFill>
              </a:rPr>
              <a:t>, </a:t>
            </a:r>
            <a:r>
              <a:rPr lang="en-GB" b="1" dirty="0" err="1">
                <a:solidFill>
                  <a:srgbClr val="003399"/>
                </a:solidFill>
              </a:rPr>
              <a:t>оборудване</a:t>
            </a:r>
            <a:r>
              <a:rPr lang="en-GB" b="1" dirty="0">
                <a:solidFill>
                  <a:srgbClr val="003399"/>
                </a:solidFill>
              </a:rPr>
              <a:t> и </a:t>
            </a:r>
            <a:r>
              <a:rPr lang="en-GB" b="1" dirty="0" err="1">
                <a:solidFill>
                  <a:srgbClr val="003399"/>
                </a:solidFill>
              </a:rPr>
              <a:t>т.н</a:t>
            </a:r>
            <a:r>
              <a:rPr lang="en-GB" b="1" dirty="0">
                <a:solidFill>
                  <a:srgbClr val="003399"/>
                </a:solidFill>
              </a:rPr>
              <a:t>. </a:t>
            </a:r>
            <a:r>
              <a:rPr lang="en-GB" b="1" dirty="0" err="1">
                <a:solidFill>
                  <a:srgbClr val="003399"/>
                </a:solidFill>
              </a:rPr>
              <a:t>Инструментът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OiRA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позволява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да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извършвате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оценка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риска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само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една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тема</a:t>
            </a:r>
            <a:r>
              <a:rPr lang="en-GB" b="1" dirty="0">
                <a:solidFill>
                  <a:srgbClr val="003399"/>
                </a:solidFill>
              </a:rPr>
              <a:t> /</a:t>
            </a:r>
            <a:r>
              <a:rPr lang="en-GB" b="1" dirty="0" err="1">
                <a:solidFill>
                  <a:srgbClr val="003399"/>
                </a:solidFill>
              </a:rPr>
              <a:t>подтема</a:t>
            </a:r>
            <a:r>
              <a:rPr lang="en-GB" b="1" dirty="0">
                <a:solidFill>
                  <a:srgbClr val="003399"/>
                </a:solidFill>
              </a:rPr>
              <a:t>, </a:t>
            </a:r>
            <a:r>
              <a:rPr lang="en-GB" b="1" dirty="0" err="1">
                <a:solidFill>
                  <a:srgbClr val="003399"/>
                </a:solidFill>
              </a:rPr>
              <a:t>или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част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нея</a:t>
            </a:r>
            <a:r>
              <a:rPr lang="en-GB" b="1" dirty="0">
                <a:solidFill>
                  <a:srgbClr val="003399"/>
                </a:solidFill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3. Оценка</a:t>
            </a:r>
            <a:r>
              <a:rPr lang="en-GB" sz="2400" b="1">
                <a:solidFill>
                  <a:srgbClr val="003399"/>
                </a:solidFill>
                <a:latin typeface="Book Antiqua" pitchFamily="16" charset="0"/>
              </a:rPr>
              <a:t/>
            </a:r>
            <a:br>
              <a:rPr lang="en-GB" sz="2400" b="1">
                <a:solidFill>
                  <a:srgbClr val="003399"/>
                </a:solidFill>
                <a:latin typeface="Book Antiqua" pitchFamily="16" charset="0"/>
              </a:rPr>
            </a:br>
            <a:endParaRPr lang="en-GB" sz="2400" b="1">
              <a:solidFill>
                <a:srgbClr val="003399"/>
              </a:solidFill>
              <a:latin typeface="Book Antiqua" pitchFamily="16" charset="0"/>
            </a:endParaRP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49263" y="1000125"/>
            <a:ext cx="7559675" cy="5214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just">
              <a:lnSpc>
                <a:spcPct val="100000"/>
              </a:lnSpc>
              <a:spcBef>
                <a:spcPts val="575"/>
              </a:spcBef>
              <a:buClr>
                <a:srgbClr val="00529F"/>
              </a:buClr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900" dirty="0">
                <a:solidFill>
                  <a:srgbClr val="003399"/>
                </a:solidFill>
              </a:rPr>
              <a:t>  </a:t>
            </a:r>
            <a:r>
              <a:rPr lang="en-GB" sz="1600" dirty="0" err="1">
                <a:solidFill>
                  <a:srgbClr val="003399"/>
                </a:solidFill>
              </a:rPr>
              <a:t>Оценявате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рисковете</a:t>
            </a:r>
            <a:r>
              <a:rPr lang="en-GB" sz="1600" dirty="0">
                <a:solidFill>
                  <a:srgbClr val="003399"/>
                </a:solidFill>
              </a:rPr>
              <a:t>, </a:t>
            </a:r>
            <a:r>
              <a:rPr lang="en-GB" sz="1600" dirty="0" err="1">
                <a:solidFill>
                  <a:srgbClr val="003399"/>
                </a:solidFill>
              </a:rPr>
              <a:t>произтичащи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от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опасностите</a:t>
            </a:r>
            <a:r>
              <a:rPr lang="en-GB" sz="1600" dirty="0">
                <a:solidFill>
                  <a:srgbClr val="003399"/>
                </a:solidFill>
              </a:rPr>
              <a:t>/ </a:t>
            </a:r>
            <a:r>
              <a:rPr lang="en-GB" sz="1600" dirty="0" err="1">
                <a:solidFill>
                  <a:srgbClr val="003399"/>
                </a:solidFill>
              </a:rPr>
              <a:t>проблемите</a:t>
            </a:r>
            <a:r>
              <a:rPr lang="en-GB" sz="1600" dirty="0">
                <a:solidFill>
                  <a:srgbClr val="003399"/>
                </a:solidFill>
              </a:rPr>
              <a:t>, </a:t>
            </a:r>
            <a:r>
              <a:rPr lang="en-GB" sz="1600" dirty="0" err="1">
                <a:solidFill>
                  <a:srgbClr val="003399"/>
                </a:solidFill>
              </a:rPr>
              <a:t>посочени</a:t>
            </a:r>
            <a:r>
              <a:rPr lang="en-GB" sz="1600" dirty="0">
                <a:solidFill>
                  <a:srgbClr val="003399"/>
                </a:solidFill>
              </a:rPr>
              <a:t> в „</a:t>
            </a:r>
            <a:r>
              <a:rPr lang="en-GB" sz="1600" dirty="0" err="1">
                <a:solidFill>
                  <a:srgbClr val="003399"/>
                </a:solidFill>
              </a:rPr>
              <a:t>Определяне</a:t>
            </a:r>
            <a:r>
              <a:rPr lang="en-GB" sz="1600" dirty="0">
                <a:solidFill>
                  <a:srgbClr val="003399"/>
                </a:solidFill>
              </a:rPr>
              <a:t>“, и </a:t>
            </a:r>
            <a:r>
              <a:rPr lang="en-GB" sz="1600" dirty="0" err="1">
                <a:solidFill>
                  <a:srgbClr val="003399"/>
                </a:solidFill>
              </a:rPr>
              <a:t>оценявате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степента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на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тези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рискове</a:t>
            </a:r>
            <a:r>
              <a:rPr lang="en-GB" sz="1600" dirty="0">
                <a:solidFill>
                  <a:srgbClr val="003399"/>
                </a:solidFill>
              </a:rPr>
              <a:t>. </a:t>
            </a:r>
            <a:r>
              <a:rPr lang="en-GB" sz="1600" dirty="0" err="1">
                <a:solidFill>
                  <a:srgbClr val="003399"/>
                </a:solidFill>
              </a:rPr>
              <a:t>За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всеки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риск</a:t>
            </a:r>
            <a:r>
              <a:rPr lang="en-GB" sz="1600" dirty="0">
                <a:solidFill>
                  <a:srgbClr val="003399"/>
                </a:solidFill>
              </a:rPr>
              <a:t> и в </a:t>
            </a:r>
            <a:r>
              <a:rPr lang="en-GB" sz="1600" dirty="0" err="1">
                <a:solidFill>
                  <a:srgbClr val="003399"/>
                </a:solidFill>
              </a:rPr>
              <a:t>зависимост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от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предвидения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метод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за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оценка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ще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трябва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да</a:t>
            </a:r>
            <a:r>
              <a:rPr lang="en-GB" sz="1600" dirty="0">
                <a:solidFill>
                  <a:srgbClr val="003399"/>
                </a:solidFill>
              </a:rPr>
              <a:t>: </a:t>
            </a:r>
          </a:p>
          <a:p>
            <a:pPr marL="1143000" lvl="3" indent="-184150">
              <a:lnSpc>
                <a:spcPct val="100000"/>
              </a:lnSpc>
              <a:spcBef>
                <a:spcPts val="575"/>
              </a:spcBef>
              <a:buClr>
                <a:srgbClr val="999999"/>
              </a:buClr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dirty="0" err="1">
                <a:solidFill>
                  <a:srgbClr val="003399"/>
                </a:solidFill>
              </a:rPr>
              <a:t>вземете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решение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относно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неговия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приоритет</a:t>
            </a:r>
            <a:r>
              <a:rPr lang="en-GB" sz="1600" dirty="0">
                <a:solidFill>
                  <a:srgbClr val="003399"/>
                </a:solidFill>
              </a:rPr>
              <a:t>: </a:t>
            </a:r>
          </a:p>
          <a:p>
            <a:pPr>
              <a:lnSpc>
                <a:spcPct val="100000"/>
              </a:lnSpc>
              <a:spcBef>
                <a:spcPts val="57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dirty="0">
                <a:solidFill>
                  <a:srgbClr val="003399"/>
                </a:solidFill>
              </a:rPr>
              <a:t>   </a:t>
            </a:r>
            <a:r>
              <a:rPr lang="en-GB" sz="1600" dirty="0" err="1">
                <a:solidFill>
                  <a:srgbClr val="003399"/>
                </a:solidFill>
              </a:rPr>
              <a:t>висок</a:t>
            </a:r>
            <a:r>
              <a:rPr lang="en-GB" sz="1600" dirty="0">
                <a:solidFill>
                  <a:srgbClr val="003399"/>
                </a:solidFill>
              </a:rPr>
              <a:t>, </a:t>
            </a:r>
            <a:r>
              <a:rPr lang="en-GB" sz="1600" dirty="0" err="1">
                <a:solidFill>
                  <a:srgbClr val="003399"/>
                </a:solidFill>
              </a:rPr>
              <a:t>среден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или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нисък</a:t>
            </a:r>
            <a:endParaRPr lang="en-GB" sz="1600" dirty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dirty="0" err="1">
                <a:solidFill>
                  <a:srgbClr val="003399"/>
                </a:solidFill>
              </a:rPr>
              <a:t>или</a:t>
            </a:r>
            <a:endParaRPr lang="en-GB" sz="1600" b="1" dirty="0">
              <a:solidFill>
                <a:srgbClr val="003399"/>
              </a:solidFill>
            </a:endParaRPr>
          </a:p>
          <a:p>
            <a:pPr marL="1143000" lvl="3" indent="-184150">
              <a:lnSpc>
                <a:spcPct val="100000"/>
              </a:lnSpc>
              <a:spcBef>
                <a:spcPts val="575"/>
              </a:spcBef>
              <a:buClr>
                <a:srgbClr val="999999"/>
              </a:buClr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dirty="0" err="1">
                <a:solidFill>
                  <a:srgbClr val="003399"/>
                </a:solidFill>
              </a:rPr>
              <a:t>определите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променливите</a:t>
            </a:r>
            <a:r>
              <a:rPr lang="en-GB" sz="1600" dirty="0">
                <a:solidFill>
                  <a:srgbClr val="003399"/>
                </a:solidFill>
              </a:rPr>
              <a:t> (</a:t>
            </a:r>
            <a:r>
              <a:rPr lang="en-GB" sz="1600" dirty="0" err="1">
                <a:solidFill>
                  <a:srgbClr val="003399"/>
                </a:solidFill>
              </a:rPr>
              <a:t>експозиция</a:t>
            </a:r>
            <a:r>
              <a:rPr lang="en-GB" sz="1600" dirty="0">
                <a:solidFill>
                  <a:srgbClr val="003399"/>
                </a:solidFill>
              </a:rPr>
              <a:t>, </a:t>
            </a:r>
            <a:r>
              <a:rPr lang="en-GB" sz="1600" dirty="0" err="1">
                <a:solidFill>
                  <a:srgbClr val="003399"/>
                </a:solidFill>
              </a:rPr>
              <a:t>тежест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на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вредата</a:t>
            </a:r>
            <a:r>
              <a:rPr lang="en-GB" sz="1600" dirty="0">
                <a:solidFill>
                  <a:srgbClr val="003399"/>
                </a:solidFill>
              </a:rPr>
              <a:t> и </a:t>
            </a:r>
            <a:r>
              <a:rPr lang="en-GB" sz="1600" dirty="0" err="1">
                <a:solidFill>
                  <a:srgbClr val="003399"/>
                </a:solidFill>
              </a:rPr>
              <a:t>вероятност</a:t>
            </a:r>
            <a:r>
              <a:rPr lang="en-GB" sz="1600" dirty="0">
                <a:solidFill>
                  <a:srgbClr val="003399"/>
                </a:solidFill>
              </a:rPr>
              <a:t>), </a:t>
            </a:r>
            <a:r>
              <a:rPr lang="en-GB" sz="1600" dirty="0" err="1">
                <a:solidFill>
                  <a:srgbClr val="003399"/>
                </a:solidFill>
              </a:rPr>
              <a:t>така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че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системата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автоматично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да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изчисли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приоритета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на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риска</a:t>
            </a:r>
            <a:r>
              <a:rPr lang="en-GB" sz="1600" dirty="0">
                <a:solidFill>
                  <a:srgbClr val="003399"/>
                </a:solidFill>
              </a:rPr>
              <a:t> в </a:t>
            </a:r>
            <a:r>
              <a:rPr lang="en-GB" sz="1600" dirty="0" err="1">
                <a:solidFill>
                  <a:srgbClr val="003399"/>
                </a:solidFill>
              </a:rPr>
              <a:t>зависимост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от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Вашите</a:t>
            </a:r>
            <a:r>
              <a:rPr lang="en-GB" sz="1600" dirty="0">
                <a:solidFill>
                  <a:srgbClr val="003399"/>
                </a:solidFill>
              </a:rPr>
              <a:t> </a:t>
            </a:r>
            <a:r>
              <a:rPr lang="en-GB" sz="1600" dirty="0" err="1">
                <a:solidFill>
                  <a:srgbClr val="003399"/>
                </a:solidFill>
              </a:rPr>
              <a:t>настройки</a:t>
            </a:r>
            <a:r>
              <a:rPr lang="en-GB" sz="1600" dirty="0">
                <a:solidFill>
                  <a:srgbClr val="003399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142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600" dirty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spcBef>
                <a:spcPts val="57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dirty="0" err="1">
                <a:solidFill>
                  <a:srgbClr val="003399"/>
                </a:solidFill>
              </a:rPr>
              <a:t>Този</a:t>
            </a:r>
            <a:r>
              <a:rPr lang="en-GB" sz="1600" b="1" dirty="0">
                <a:solidFill>
                  <a:srgbClr val="003399"/>
                </a:solidFill>
              </a:rPr>
              <a:t> </a:t>
            </a:r>
            <a:r>
              <a:rPr lang="en-GB" sz="1600" b="1" dirty="0" err="1">
                <a:solidFill>
                  <a:srgbClr val="003399"/>
                </a:solidFill>
              </a:rPr>
              <a:t>резултат</a:t>
            </a:r>
            <a:r>
              <a:rPr lang="en-GB" sz="1600" b="1" dirty="0">
                <a:solidFill>
                  <a:srgbClr val="003399"/>
                </a:solidFill>
              </a:rPr>
              <a:t> </a:t>
            </a:r>
            <a:r>
              <a:rPr lang="en-GB" sz="1600" b="1" dirty="0" err="1">
                <a:solidFill>
                  <a:srgbClr val="003399"/>
                </a:solidFill>
              </a:rPr>
              <a:t>ще</a:t>
            </a:r>
            <a:r>
              <a:rPr lang="en-GB" sz="1600" b="1" dirty="0">
                <a:solidFill>
                  <a:srgbClr val="003399"/>
                </a:solidFill>
              </a:rPr>
              <a:t> </a:t>
            </a:r>
            <a:r>
              <a:rPr lang="en-GB" sz="1600" b="1" dirty="0" err="1">
                <a:solidFill>
                  <a:srgbClr val="003399"/>
                </a:solidFill>
              </a:rPr>
              <a:t>бъде</a:t>
            </a:r>
            <a:r>
              <a:rPr lang="en-GB" sz="1600" b="1" dirty="0">
                <a:solidFill>
                  <a:srgbClr val="003399"/>
                </a:solidFill>
              </a:rPr>
              <a:t> </a:t>
            </a:r>
            <a:r>
              <a:rPr lang="en-GB" sz="1600" b="1" dirty="0" err="1">
                <a:solidFill>
                  <a:srgbClr val="003399"/>
                </a:solidFill>
              </a:rPr>
              <a:t>показан</a:t>
            </a:r>
            <a:r>
              <a:rPr lang="en-GB" sz="1600" b="1" dirty="0">
                <a:solidFill>
                  <a:srgbClr val="003399"/>
                </a:solidFill>
              </a:rPr>
              <a:t> в </a:t>
            </a:r>
            <a:r>
              <a:rPr lang="en-GB" sz="1600" b="1" dirty="0" err="1">
                <a:solidFill>
                  <a:srgbClr val="003399"/>
                </a:solidFill>
              </a:rPr>
              <a:t>стъпката</a:t>
            </a:r>
            <a:r>
              <a:rPr lang="en-GB" sz="1600" b="1" dirty="0">
                <a:solidFill>
                  <a:srgbClr val="003399"/>
                </a:solidFill>
              </a:rPr>
              <a:t> „</a:t>
            </a:r>
            <a:r>
              <a:rPr lang="en-GB" sz="1600" b="1" dirty="0" err="1">
                <a:solidFill>
                  <a:srgbClr val="003399"/>
                </a:solidFill>
              </a:rPr>
              <a:t>План</a:t>
            </a:r>
            <a:r>
              <a:rPr lang="en-GB" sz="1600" b="1" dirty="0">
                <a:solidFill>
                  <a:srgbClr val="003399"/>
                </a:solidFill>
              </a:rPr>
              <a:t> </a:t>
            </a:r>
            <a:r>
              <a:rPr lang="en-GB" sz="1600" b="1" dirty="0" err="1">
                <a:solidFill>
                  <a:srgbClr val="003399"/>
                </a:solidFill>
              </a:rPr>
              <a:t>за</a:t>
            </a:r>
            <a:r>
              <a:rPr lang="en-GB" sz="1600" b="1" dirty="0">
                <a:solidFill>
                  <a:srgbClr val="003399"/>
                </a:solidFill>
              </a:rPr>
              <a:t> </a:t>
            </a:r>
            <a:r>
              <a:rPr lang="en-GB" sz="1600" b="1" dirty="0" err="1">
                <a:solidFill>
                  <a:srgbClr val="003399"/>
                </a:solidFill>
              </a:rPr>
              <a:t>действие</a:t>
            </a:r>
            <a:r>
              <a:rPr lang="en-GB" sz="1600" b="1" dirty="0">
                <a:solidFill>
                  <a:srgbClr val="003399"/>
                </a:solidFill>
              </a:rPr>
              <a:t>“.</a:t>
            </a:r>
          </a:p>
          <a:p>
            <a:pPr>
              <a:lnSpc>
                <a:spcPct val="100000"/>
              </a:lnSpc>
              <a:spcBef>
                <a:spcPts val="575"/>
              </a:spcBef>
              <a:buClr>
                <a:srgbClr val="00529F"/>
              </a:buClr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Рискове</a:t>
            </a:r>
            <a:r>
              <a:rPr lang="en-GB" sz="1600" dirty="0" smtClean="0">
                <a:solidFill>
                  <a:srgbClr val="003399"/>
                </a:solidFill>
              </a:rPr>
              <a:t> с </a:t>
            </a:r>
            <a:r>
              <a:rPr lang="en-GB" sz="1600" dirty="0" err="1" smtClean="0">
                <a:solidFill>
                  <a:srgbClr val="003399"/>
                </a:solidFill>
              </a:rPr>
              <a:t>висок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приоритет</a:t>
            </a:r>
            <a:r>
              <a:rPr lang="en-GB" sz="1600" dirty="0" smtClean="0">
                <a:solidFill>
                  <a:srgbClr val="003399"/>
                </a:solidFill>
              </a:rPr>
              <a:t>, </a:t>
            </a:r>
            <a:r>
              <a:rPr lang="en-GB" sz="1600" dirty="0" err="1" smtClean="0">
                <a:solidFill>
                  <a:srgbClr val="003399"/>
                </a:solidFill>
              </a:rPr>
              <a:t>характерни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за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икономическата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дейност</a:t>
            </a:r>
            <a:r>
              <a:rPr lang="en-GB" sz="1600" dirty="0" smtClean="0">
                <a:solidFill>
                  <a:srgbClr val="003399"/>
                </a:solidFill>
              </a:rPr>
              <a:t>:</a:t>
            </a:r>
          </a:p>
          <a:p>
            <a:pPr>
              <a:lnSpc>
                <a:spcPct val="100000"/>
              </a:lnSpc>
              <a:spcBef>
                <a:spcPts val="575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dirty="0" err="1" smtClean="0">
                <a:solidFill>
                  <a:srgbClr val="003399"/>
                </a:solidFill>
              </a:rPr>
              <a:t>Някои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рискове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са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толкова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значими</a:t>
            </a:r>
            <a:r>
              <a:rPr lang="en-GB" sz="1600" dirty="0" smtClean="0">
                <a:solidFill>
                  <a:srgbClr val="003399"/>
                </a:solidFill>
              </a:rPr>
              <a:t> и </a:t>
            </a:r>
            <a:r>
              <a:rPr lang="en-GB" sz="1600" dirty="0" err="1" smtClean="0">
                <a:solidFill>
                  <a:srgbClr val="003399"/>
                </a:solidFill>
              </a:rPr>
              <a:t>имат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толкова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сериозни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последици</a:t>
            </a:r>
            <a:r>
              <a:rPr lang="en-GB" sz="1600" dirty="0" smtClean="0">
                <a:solidFill>
                  <a:srgbClr val="003399"/>
                </a:solidFill>
              </a:rPr>
              <a:t>, </a:t>
            </a:r>
            <a:r>
              <a:rPr lang="en-GB" sz="1600" dirty="0" err="1" smtClean="0">
                <a:solidFill>
                  <a:srgbClr val="003399"/>
                </a:solidFill>
              </a:rPr>
              <a:t>че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не</a:t>
            </a:r>
            <a:r>
              <a:rPr lang="en-GB" sz="1600" dirty="0" smtClean="0">
                <a:solidFill>
                  <a:srgbClr val="003399"/>
                </a:solidFill>
              </a:rPr>
              <a:t> е </a:t>
            </a:r>
            <a:r>
              <a:rPr lang="en-GB" sz="1600" dirty="0" err="1" smtClean="0">
                <a:solidFill>
                  <a:srgbClr val="003399"/>
                </a:solidFill>
              </a:rPr>
              <a:t>необходимо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да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ги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оценявате</a:t>
            </a:r>
            <a:r>
              <a:rPr lang="en-GB" sz="1600" dirty="0" smtClean="0">
                <a:solidFill>
                  <a:srgbClr val="003399"/>
                </a:solidFill>
              </a:rPr>
              <a:t>. </a:t>
            </a:r>
            <a:r>
              <a:rPr lang="en-GB" sz="1600" dirty="0" err="1" smtClean="0">
                <a:solidFill>
                  <a:srgbClr val="003399"/>
                </a:solidFill>
              </a:rPr>
              <a:t>Ще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трябва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да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ги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разгледате</a:t>
            </a:r>
            <a:r>
              <a:rPr lang="en-GB" sz="1600" dirty="0" smtClean="0">
                <a:solidFill>
                  <a:srgbClr val="003399"/>
                </a:solidFill>
              </a:rPr>
              <a:t> в </a:t>
            </a:r>
            <a:r>
              <a:rPr lang="en-GB" sz="1600" dirty="0" err="1" smtClean="0">
                <a:solidFill>
                  <a:srgbClr val="003399"/>
                </a:solidFill>
              </a:rPr>
              <a:t>стъпката</a:t>
            </a:r>
            <a:r>
              <a:rPr lang="en-GB" sz="1600" dirty="0" smtClean="0">
                <a:solidFill>
                  <a:srgbClr val="003399"/>
                </a:solidFill>
              </a:rPr>
              <a:t> „</a:t>
            </a:r>
            <a:r>
              <a:rPr lang="en-GB" sz="1600" dirty="0" err="1" smtClean="0">
                <a:solidFill>
                  <a:srgbClr val="003399"/>
                </a:solidFill>
              </a:rPr>
              <a:t>План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за</a:t>
            </a:r>
            <a:r>
              <a:rPr lang="en-GB" sz="1600" dirty="0" smtClean="0">
                <a:solidFill>
                  <a:srgbClr val="003399"/>
                </a:solidFill>
              </a:rPr>
              <a:t> </a:t>
            </a:r>
            <a:r>
              <a:rPr lang="en-GB" sz="1600" dirty="0" err="1" smtClean="0">
                <a:solidFill>
                  <a:srgbClr val="003399"/>
                </a:solidFill>
              </a:rPr>
              <a:t>действие</a:t>
            </a:r>
            <a:r>
              <a:rPr lang="en-GB" sz="1600" dirty="0" smtClean="0">
                <a:solidFill>
                  <a:srgbClr val="003399"/>
                </a:solidFill>
              </a:rPr>
              <a:t>“.</a:t>
            </a:r>
            <a:endParaRPr lang="en-GB" sz="1600" b="1" dirty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900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4. План за действие</a:t>
            </a:r>
            <a:br>
              <a:rPr lang="en-GB" sz="2400" b="1">
                <a:solidFill>
                  <a:srgbClr val="003399"/>
                </a:solidFill>
              </a:rPr>
            </a:br>
            <a:endParaRPr lang="en-GB" sz="2400" b="1">
              <a:solidFill>
                <a:srgbClr val="003399"/>
              </a:solidFill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517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3399"/>
                </a:solidFill>
              </a:rPr>
              <a:t>   </a:t>
            </a:r>
            <a:r>
              <a:rPr lang="en-GB" b="1" dirty="0" err="1">
                <a:solidFill>
                  <a:srgbClr val="003399"/>
                </a:solidFill>
              </a:rPr>
              <a:t>Вземате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решение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относно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мерките</a:t>
            </a:r>
            <a:r>
              <a:rPr lang="en-GB" b="1" dirty="0">
                <a:solidFill>
                  <a:srgbClr val="003399"/>
                </a:solidFill>
              </a:rPr>
              <a:t>, </a:t>
            </a:r>
            <a:r>
              <a:rPr lang="en-GB" b="1" dirty="0" err="1">
                <a:solidFill>
                  <a:srgbClr val="003399"/>
                </a:solidFill>
              </a:rPr>
              <a:t>които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можете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да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предприемете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елиминиране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или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минимизиране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определените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рискове</a:t>
            </a:r>
            <a:r>
              <a:rPr lang="en-GB" b="1" dirty="0">
                <a:solidFill>
                  <a:srgbClr val="003399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Можете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въвеждате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свои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собствени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мерки</a:t>
            </a:r>
            <a:r>
              <a:rPr lang="en-GB" dirty="0">
                <a:solidFill>
                  <a:srgbClr val="003399"/>
                </a:solidFill>
              </a:rPr>
              <a:t> и/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избирате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мерките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предложени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системата</a:t>
            </a:r>
            <a:r>
              <a:rPr lang="en-GB" dirty="0">
                <a:solidFill>
                  <a:srgbClr val="003399"/>
                </a:solidFill>
              </a:rPr>
              <a:t>. </a:t>
            </a:r>
            <a:r>
              <a:rPr lang="en-GB" dirty="0" err="1">
                <a:solidFill>
                  <a:srgbClr val="003399"/>
                </a:solidFill>
              </a:rPr>
              <a:t>Можете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допълнително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променяте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предложените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мерки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3399"/>
                </a:solidFill>
              </a:rPr>
              <a:t>  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всяка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мярка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ще</a:t>
            </a:r>
            <a:r>
              <a:rPr lang="en-GB" b="1" dirty="0">
                <a:solidFill>
                  <a:srgbClr val="003399"/>
                </a:solidFill>
              </a:rPr>
              <a:t> е </a:t>
            </a:r>
            <a:r>
              <a:rPr lang="en-GB" b="1" dirty="0" err="1">
                <a:solidFill>
                  <a:srgbClr val="003399"/>
                </a:solidFill>
              </a:rPr>
              <a:t>необходимо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да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попълните</a:t>
            </a:r>
            <a:r>
              <a:rPr lang="en-GB" b="1" dirty="0">
                <a:solidFill>
                  <a:srgbClr val="003399"/>
                </a:solidFill>
              </a:rPr>
              <a:t>:</a:t>
            </a:r>
          </a:p>
          <a:p>
            <a:pPr marL="755650" lvl="2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Общия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подход</a:t>
            </a:r>
            <a:r>
              <a:rPr lang="en-GB" dirty="0">
                <a:solidFill>
                  <a:srgbClr val="003399"/>
                </a:solidFill>
              </a:rPr>
              <a:t> (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елиминиране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минимизиране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);</a:t>
            </a:r>
          </a:p>
          <a:p>
            <a:pPr marL="755650" lvl="2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Конкретното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действие</a:t>
            </a:r>
            <a:r>
              <a:rPr lang="en-GB" dirty="0">
                <a:solidFill>
                  <a:srgbClr val="003399"/>
                </a:solidFill>
              </a:rPr>
              <a:t>(я), </a:t>
            </a:r>
            <a:r>
              <a:rPr lang="en-GB" dirty="0" err="1">
                <a:solidFill>
                  <a:srgbClr val="003399"/>
                </a:solidFill>
              </a:rPr>
              <a:t>необходимо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прилагане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съответния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подход</a:t>
            </a:r>
            <a:r>
              <a:rPr lang="en-GB" dirty="0">
                <a:solidFill>
                  <a:srgbClr val="003399"/>
                </a:solidFill>
              </a:rPr>
              <a:t>; </a:t>
            </a:r>
          </a:p>
          <a:p>
            <a:pPr marL="755650" lvl="2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Необходимото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ниво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експертен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опит</a:t>
            </a:r>
            <a:r>
              <a:rPr lang="en-GB" dirty="0">
                <a:solidFill>
                  <a:srgbClr val="003399"/>
                </a:solidFill>
              </a:rPr>
              <a:t> и/</a:t>
            </a:r>
            <a:r>
              <a:rPr lang="en-GB" dirty="0" err="1">
                <a:solidFill>
                  <a:srgbClr val="003399"/>
                </a:solidFill>
              </a:rPr>
              <a:t>или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изисквания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755650" lvl="2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Отговорното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лице</a:t>
            </a:r>
            <a:r>
              <a:rPr lang="en-GB" dirty="0">
                <a:solidFill>
                  <a:srgbClr val="003399"/>
                </a:solidFill>
              </a:rPr>
              <a:t>: </a:t>
            </a:r>
            <a:r>
              <a:rPr lang="en-GB" dirty="0" err="1">
                <a:solidFill>
                  <a:srgbClr val="003399"/>
                </a:solidFill>
              </a:rPr>
              <a:t>лицето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което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отговаря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изпълнението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755650" lvl="2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Бюджета</a:t>
            </a:r>
            <a:r>
              <a:rPr lang="en-GB" dirty="0">
                <a:solidFill>
                  <a:srgbClr val="003399"/>
                </a:solidFill>
              </a:rPr>
              <a:t>: </a:t>
            </a:r>
            <a:r>
              <a:rPr lang="en-GB" dirty="0" err="1">
                <a:solidFill>
                  <a:srgbClr val="003399"/>
                </a:solidFill>
              </a:rPr>
              <a:t>разходите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които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ще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трябва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бъдат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направени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755650" lvl="2" indent="-180975">
              <a:lnSpc>
                <a:spcPct val="100000"/>
              </a:lnSpc>
              <a:spcBef>
                <a:spcPts val="550"/>
              </a:spcBef>
              <a:buFont typeface="Wingdings" charset="2"/>
              <a:buChar char="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Началната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крайната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дата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5. Доклад</a:t>
            </a:r>
            <a:br>
              <a:rPr lang="en-GB" sz="2400" b="1">
                <a:solidFill>
                  <a:srgbClr val="003399"/>
                </a:solidFill>
              </a:rPr>
            </a:br>
            <a:endParaRPr lang="en-GB" sz="2400" b="1">
              <a:solidFill>
                <a:srgbClr val="003399"/>
              </a:solidFill>
            </a:endParaRP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>
                <a:solidFill>
                  <a:srgbClr val="003399"/>
                </a:solidFill>
              </a:rPr>
              <a:t>В тази стъпка можете да съхраните доклада във Вашия компютър, за да можете да го изменяте и да го разпечатате за Вас и Вашите служители.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Ползи от OiRA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>
                <a:solidFill>
                  <a:srgbClr val="003399"/>
                </a:solidFill>
              </a:rPr>
              <a:t>OiRA е безплатен, лесен за ползване, онлайн инструмент за оценка на риска на български език;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>
              <a:solidFill>
                <a:srgbClr val="003399"/>
              </a:solidFill>
            </a:endParaRP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>
                <a:solidFill>
                  <a:srgbClr val="003399"/>
                </a:solidFill>
              </a:rPr>
              <a:t>OiRA има подкрепата и одобрението на институциите и на социалните партньори;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>
              <a:solidFill>
                <a:srgbClr val="003399"/>
              </a:solidFill>
            </a:endParaRP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>
                <a:solidFill>
                  <a:srgbClr val="003399"/>
                </a:solidFill>
              </a:rPr>
              <a:t>С OiRA могат да работят всички, без значение от опита и знанията им в областта на БЗР;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>
              <a:solidFill>
                <a:srgbClr val="003399"/>
              </a:solidFill>
            </a:endParaRP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>
                <a:solidFill>
                  <a:srgbClr val="003399"/>
                </a:solidFill>
              </a:rPr>
              <a:t>OiRA лесно може да се използва и офлайн, чрез опцията за разпечатване на документа.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Ползи от OiRA</a:t>
            </a:r>
            <a:r>
              <a:rPr lang="en-GB" sz="2400" b="1">
                <a:solidFill>
                  <a:srgbClr val="003399"/>
                </a:solidFill>
                <a:latin typeface="Book Antiqua" pitchFamily="16" charset="0"/>
              </a:rPr>
              <a:t/>
            </a:r>
            <a:br>
              <a:rPr lang="en-GB" sz="2400" b="1">
                <a:solidFill>
                  <a:srgbClr val="003399"/>
                </a:solidFill>
                <a:latin typeface="Book Antiqua" pitchFamily="16" charset="0"/>
              </a:rPr>
            </a:br>
            <a:endParaRPr lang="en-GB" sz="2400" b="1">
              <a:solidFill>
                <a:srgbClr val="003399"/>
              </a:solidFill>
              <a:latin typeface="Book Antiqua" pitchFamily="16" charset="0"/>
            </a:endParaRP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>
                <a:solidFill>
                  <a:srgbClr val="003399"/>
                </a:solidFill>
              </a:rPr>
              <a:t>Разработени са конкретни OiRA инструменти за отделните икономически дейности;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>
              <a:solidFill>
                <a:srgbClr val="003399"/>
              </a:solidFill>
            </a:endParaRP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>
                <a:solidFill>
                  <a:srgbClr val="003399"/>
                </a:solidFill>
              </a:rPr>
              <a:t>Чрез OiRA всяка организация може да се оцени до каква степен спазва нормативните изисквания в областта на БЗР;</a:t>
            </a: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endParaRPr lang="en-GB">
              <a:solidFill>
                <a:srgbClr val="003399"/>
              </a:solidFill>
            </a:endParaRPr>
          </a:p>
          <a:p>
            <a:pPr marL="339725" indent="-339725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en-GB">
                <a:solidFill>
                  <a:srgbClr val="003399"/>
                </a:solidFill>
              </a:rPr>
              <a:t>За много от рисковете OiRA предлага и готови стандартни решения, които могат да бъдат директно приложени, за да се намали или избегне риска.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>
                <a:solidFill>
                  <a:srgbClr val="003399"/>
                </a:solidFill>
              </a:rPr>
              <a:t>Интерактивни инструменти за оценка на риска </a:t>
            </a:r>
            <a:br>
              <a:rPr lang="en-GB" sz="2400" b="1">
                <a:solidFill>
                  <a:srgbClr val="003399"/>
                </a:solidFill>
              </a:rPr>
            </a:br>
            <a:endParaRPr lang="en-GB" sz="2400" b="1">
              <a:solidFill>
                <a:srgbClr val="003399"/>
              </a:solidFill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49263" y="857250"/>
            <a:ext cx="8407400" cy="5357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285750" indent="-280988">
              <a:lnSpc>
                <a:spcPct val="100000"/>
              </a:lnSpc>
              <a:spcBef>
                <a:spcPts val="2163"/>
              </a:spcBef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b="1" dirty="0" err="1" smtClean="0">
                <a:solidFill>
                  <a:srgbClr val="003399"/>
                </a:solidFill>
              </a:rPr>
              <a:t>Ново</a:t>
            </a:r>
            <a:r>
              <a:rPr lang="en-GB" b="1" dirty="0" smtClean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поколение</a:t>
            </a:r>
            <a:r>
              <a:rPr lang="en-GB" b="1" dirty="0">
                <a:solidFill>
                  <a:srgbClr val="003399"/>
                </a:solidFill>
              </a:rPr>
              <a:t> ОР </a:t>
            </a:r>
            <a:r>
              <a:rPr lang="en-GB" b="1" dirty="0" err="1">
                <a:solidFill>
                  <a:srgbClr val="003399"/>
                </a:solidFill>
              </a:rPr>
              <a:t>инструменти</a:t>
            </a:r>
            <a:endParaRPr lang="en-GB" b="1" dirty="0">
              <a:solidFill>
                <a:srgbClr val="003399"/>
              </a:solidFill>
            </a:endParaRPr>
          </a:p>
          <a:p>
            <a:pPr marL="285750" indent="-280988">
              <a:lnSpc>
                <a:spcPct val="150000"/>
              </a:lnSpc>
              <a:spcBef>
                <a:spcPts val="1200"/>
              </a:spcBef>
              <a:spcAft>
                <a:spcPts val="500"/>
              </a:spcAft>
              <a:buClr>
                <a:srgbClr val="00529F"/>
              </a:buClr>
              <a:buFont typeface="Wingdings" charset="2"/>
              <a:buChar char="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Основните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функции</a:t>
            </a:r>
            <a:r>
              <a:rPr lang="en-GB" dirty="0">
                <a:solidFill>
                  <a:srgbClr val="003399"/>
                </a:solidFill>
              </a:rPr>
              <a:t>: </a:t>
            </a:r>
            <a:r>
              <a:rPr lang="en-GB" dirty="0" err="1">
                <a:solidFill>
                  <a:srgbClr val="003399"/>
                </a:solidFill>
              </a:rPr>
              <a:t>безплатни</a:t>
            </a:r>
            <a:r>
              <a:rPr lang="en-GB" dirty="0">
                <a:solidFill>
                  <a:srgbClr val="003399"/>
                </a:solidFill>
              </a:rPr>
              <a:t>; </a:t>
            </a:r>
            <a:r>
              <a:rPr lang="en-GB" dirty="0" err="1">
                <a:solidFill>
                  <a:srgbClr val="003399"/>
                </a:solidFill>
              </a:rPr>
              <a:t>удобни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потребителя</a:t>
            </a:r>
            <a:r>
              <a:rPr lang="en-GB" dirty="0">
                <a:solidFill>
                  <a:srgbClr val="003399"/>
                </a:solidFill>
              </a:rPr>
              <a:t>; </a:t>
            </a:r>
            <a:r>
              <a:rPr lang="en-GB" dirty="0" err="1">
                <a:solidFill>
                  <a:srgbClr val="003399"/>
                </a:solidFill>
              </a:rPr>
              <a:t>достъпни</a:t>
            </a:r>
            <a:r>
              <a:rPr lang="en-GB" dirty="0">
                <a:solidFill>
                  <a:srgbClr val="003399"/>
                </a:solidFill>
              </a:rPr>
              <a:t>.</a:t>
            </a:r>
          </a:p>
          <a:p>
            <a:pPr marL="285750" indent="-280988">
              <a:lnSpc>
                <a:spcPct val="150000"/>
              </a:lnSpc>
              <a:spcBef>
                <a:spcPts val="1200"/>
              </a:spcBef>
              <a:spcAft>
                <a:spcPts val="500"/>
              </a:spcAft>
              <a:buClr>
                <a:srgbClr val="00529F"/>
              </a:buClr>
              <a:buFont typeface="Wingdings" charset="2"/>
              <a:buChar char="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 err="1">
                <a:solidFill>
                  <a:srgbClr val="003399"/>
                </a:solidFill>
              </a:rPr>
              <a:t>Ролята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OiRA</a:t>
            </a:r>
            <a:r>
              <a:rPr lang="en-GB" dirty="0">
                <a:solidFill>
                  <a:srgbClr val="003399"/>
                </a:solidFill>
              </a:rPr>
              <a:t> / </a:t>
            </a:r>
            <a:r>
              <a:rPr lang="en-GB" dirty="0" err="1">
                <a:solidFill>
                  <a:srgbClr val="003399"/>
                </a:solidFill>
              </a:rPr>
              <a:t>интерактивните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инструменти</a:t>
            </a:r>
            <a:r>
              <a:rPr lang="en-GB" dirty="0">
                <a:solidFill>
                  <a:srgbClr val="003399"/>
                </a:solidFill>
              </a:rPr>
              <a:t>: </a:t>
            </a:r>
            <a:r>
              <a:rPr lang="en-GB" dirty="0" err="1">
                <a:solidFill>
                  <a:srgbClr val="003399"/>
                </a:solidFill>
              </a:rPr>
              <a:t>насърчаване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автономността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микро</a:t>
            </a:r>
            <a:r>
              <a:rPr lang="en-GB" dirty="0">
                <a:solidFill>
                  <a:srgbClr val="003399"/>
                </a:solidFill>
              </a:rPr>
              <a:t> и </a:t>
            </a:r>
            <a:r>
              <a:rPr lang="en-GB" dirty="0" err="1">
                <a:solidFill>
                  <a:srgbClr val="003399"/>
                </a:solidFill>
              </a:rPr>
              <a:t>малки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фирми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когато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става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дума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за</a:t>
            </a:r>
            <a:r>
              <a:rPr lang="en-GB" dirty="0">
                <a:solidFill>
                  <a:srgbClr val="003399"/>
                </a:solidFill>
              </a:rPr>
              <a:t> ОР (</a:t>
            </a:r>
            <a:r>
              <a:rPr lang="en-GB" dirty="0" err="1">
                <a:solidFill>
                  <a:srgbClr val="003399"/>
                </a:solidFill>
              </a:rPr>
              <a:t>самооценка</a:t>
            </a:r>
            <a:r>
              <a:rPr lang="en-GB" dirty="0">
                <a:solidFill>
                  <a:srgbClr val="003399"/>
                </a:solidFill>
              </a:rPr>
              <a:t>).</a:t>
            </a:r>
          </a:p>
          <a:p>
            <a:pPr marL="285750" indent="-280988" algn="just">
              <a:lnSpc>
                <a:spcPct val="150000"/>
              </a:lnSpc>
              <a:spcBef>
                <a:spcPts val="1200"/>
              </a:spcBef>
              <a:spcAft>
                <a:spcPts val="500"/>
              </a:spcAft>
              <a:buClr>
                <a:srgbClr val="00529F"/>
              </a:buClr>
              <a:buFont typeface="Wingdings" charset="2"/>
              <a:buChar char="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Предимства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OiRA</a:t>
            </a:r>
            <a:r>
              <a:rPr lang="en-GB" dirty="0">
                <a:solidFill>
                  <a:srgbClr val="003399"/>
                </a:solidFill>
              </a:rPr>
              <a:t> / </a:t>
            </a:r>
            <a:r>
              <a:rPr lang="en-GB" dirty="0" err="1">
                <a:solidFill>
                  <a:srgbClr val="003399"/>
                </a:solidFill>
              </a:rPr>
              <a:t>интерактивни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инструменти</a:t>
            </a:r>
            <a:r>
              <a:rPr lang="en-GB" dirty="0">
                <a:solidFill>
                  <a:srgbClr val="003399"/>
                </a:solidFill>
              </a:rPr>
              <a:t>:</a:t>
            </a:r>
          </a:p>
          <a:p>
            <a:pPr marL="1081088" lvl="3" indent="-2825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3399"/>
              </a:buClr>
              <a:buFont typeface="Wingdings" charset="2"/>
              <a:buChar char="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 err="1">
                <a:solidFill>
                  <a:srgbClr val="003399"/>
                </a:solidFill>
              </a:rPr>
              <a:t>Разпространение</a:t>
            </a:r>
            <a:r>
              <a:rPr lang="en-GB" dirty="0">
                <a:solidFill>
                  <a:srgbClr val="003399"/>
                </a:solidFill>
              </a:rPr>
              <a:t>, </a:t>
            </a:r>
            <a:r>
              <a:rPr lang="en-GB" dirty="0" err="1">
                <a:solidFill>
                  <a:srgbClr val="003399"/>
                </a:solidFill>
              </a:rPr>
              <a:t>чрез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интернет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1081088" lvl="3" indent="-2825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3399"/>
              </a:buClr>
              <a:buFont typeface="Wingdings" charset="2"/>
              <a:buChar char="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Еволюционно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съдържание</a:t>
            </a:r>
            <a:r>
              <a:rPr lang="en-GB" dirty="0">
                <a:solidFill>
                  <a:srgbClr val="003399"/>
                </a:solidFill>
              </a:rPr>
              <a:t> "</a:t>
            </a:r>
            <a:r>
              <a:rPr lang="en-GB" dirty="0" err="1">
                <a:solidFill>
                  <a:srgbClr val="003399"/>
                </a:solidFill>
              </a:rPr>
              <a:t>лесно-незабавна</a:t>
            </a:r>
            <a:r>
              <a:rPr lang="en-GB" dirty="0">
                <a:solidFill>
                  <a:srgbClr val="003399"/>
                </a:solidFill>
              </a:rPr>
              <a:t>" </a:t>
            </a:r>
            <a:r>
              <a:rPr lang="en-GB" dirty="0" err="1">
                <a:solidFill>
                  <a:srgbClr val="003399"/>
                </a:solidFill>
              </a:rPr>
              <a:t>актуализация</a:t>
            </a:r>
            <a:r>
              <a:rPr lang="en-GB" dirty="0">
                <a:solidFill>
                  <a:srgbClr val="003399"/>
                </a:solidFill>
              </a:rPr>
              <a:t>;</a:t>
            </a:r>
          </a:p>
          <a:p>
            <a:pPr marL="1081088" lvl="3" indent="-2825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3399"/>
              </a:buClr>
              <a:buFont typeface="Wingdings" charset="2"/>
              <a:buChar char="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Дидактически</a:t>
            </a:r>
            <a:r>
              <a:rPr lang="en-GB" dirty="0">
                <a:solidFill>
                  <a:srgbClr val="003399"/>
                </a:solidFill>
              </a:rPr>
              <a:t> / </a:t>
            </a:r>
            <a:r>
              <a:rPr lang="en-GB" dirty="0" err="1">
                <a:solidFill>
                  <a:srgbClr val="003399"/>
                </a:solidFill>
              </a:rPr>
              <a:t>методологически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измерения</a:t>
            </a:r>
            <a:r>
              <a:rPr lang="en-GB" dirty="0">
                <a:solidFill>
                  <a:srgbClr val="003399"/>
                </a:solidFill>
              </a:rPr>
              <a:t> ОР: </a:t>
            </a:r>
            <a:r>
              <a:rPr lang="en-GB" dirty="0" err="1">
                <a:solidFill>
                  <a:srgbClr val="003399"/>
                </a:solidFill>
              </a:rPr>
              <a:t>метод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от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идентификация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риска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документиране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ОР;</a:t>
            </a:r>
          </a:p>
          <a:p>
            <a:pPr marL="1081088" lvl="3" indent="-2825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3399"/>
              </a:buClr>
              <a:buFont typeface="Wingdings" charset="2"/>
              <a:buChar char="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 err="1">
                <a:solidFill>
                  <a:srgbClr val="003399"/>
                </a:solidFill>
              </a:rPr>
              <a:t>Достъп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до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други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източници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на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информация</a:t>
            </a:r>
            <a:r>
              <a:rPr lang="en-GB" dirty="0">
                <a:solidFill>
                  <a:srgbClr val="003399"/>
                </a:solidFill>
              </a:rPr>
              <a:t>/</a:t>
            </a:r>
            <a:r>
              <a:rPr lang="en-GB" dirty="0" err="1">
                <a:solidFill>
                  <a:srgbClr val="003399"/>
                </a:solidFill>
              </a:rPr>
              <a:t>документация</a:t>
            </a:r>
            <a:r>
              <a:rPr lang="en-GB" dirty="0">
                <a:solidFill>
                  <a:srgbClr val="003399"/>
                </a:solidFill>
              </a:rPr>
              <a:t> (</a:t>
            </a:r>
            <a:r>
              <a:rPr lang="en-GB" dirty="0" err="1">
                <a:solidFill>
                  <a:srgbClr val="003399"/>
                </a:solidFill>
              </a:rPr>
              <a:t>чрез</a:t>
            </a:r>
            <a:r>
              <a:rPr lang="en-GB" dirty="0">
                <a:solidFill>
                  <a:srgbClr val="003399"/>
                </a:solidFill>
              </a:rPr>
              <a:t> </a:t>
            </a:r>
            <a:r>
              <a:rPr lang="en-GB" dirty="0" err="1">
                <a:solidFill>
                  <a:srgbClr val="003399"/>
                </a:solidFill>
              </a:rPr>
              <a:t>връзките</a:t>
            </a:r>
            <a:r>
              <a:rPr lang="en-GB" dirty="0">
                <a:solidFill>
                  <a:srgbClr val="003399"/>
                </a:solidFill>
              </a:rPr>
              <a:t>).</a:t>
            </a:r>
          </a:p>
          <a:p>
            <a:pPr marL="285750" indent="-280988" algn="just">
              <a:lnSpc>
                <a:spcPct val="100000"/>
              </a:lnSpc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285750" indent="-280988">
              <a:lnSpc>
                <a:spcPct val="100000"/>
              </a:lnSpc>
              <a:spcBef>
                <a:spcPts val="425"/>
              </a:spcBef>
              <a:spcAft>
                <a:spcPts val="1200"/>
              </a:spcAft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>
                <a:solidFill>
                  <a:srgbClr val="003399"/>
                </a:solidFill>
              </a:rPr>
              <a:t>					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>
                <a:solidFill>
                  <a:srgbClr val="003399"/>
                </a:solidFill>
              </a:rPr>
              <a:t>За да научите повече за инструментите за оценка на риска, посетете уебсайт OiRA на адрес: 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u="sng">
                <a:solidFill>
                  <a:srgbClr val="CCCCFF"/>
                </a:solidFill>
                <a:hlinkClick r:id="rId3"/>
              </a:rPr>
              <a:t>https://oiraproject.eu/en</a:t>
            </a:r>
          </a:p>
          <a:p>
            <a:pPr algn="ctr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>
                <a:solidFill>
                  <a:srgbClr val="003399"/>
                </a:solidFill>
              </a:rPr>
              <a:t>Разгледайте и използвайте всички налични инструменти на OiRA на адрес: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>
                <a:solidFill>
                  <a:srgbClr val="003399"/>
                </a:solidFill>
              </a:rPr>
              <a:t>  </a:t>
            </a:r>
            <a:r>
              <a:rPr lang="en-GB" b="1" u="sng">
                <a:solidFill>
                  <a:srgbClr val="CCCCFF"/>
                </a:solidFill>
                <a:hlinkClick r:id="rId4"/>
              </a:rPr>
              <a:t>https://oiraproject.eu/en/oira-tools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688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300" b="1">
                <a:solidFill>
                  <a:srgbClr val="003399"/>
                </a:solidFill>
              </a:rPr>
              <a:t>Благодарим Ви!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300" b="1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Проект по подразбиране">
      <a:majorFont>
        <a:latin typeface="Times New Roman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lnDef>
  </a:objectDefaults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5870</TotalTime>
  <Words>1318</Words>
  <Application>Microsoft Office PowerPoint</Application>
  <PresentationFormat>On-screen Show (4:3)</PresentationFormat>
  <Paragraphs>339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Book Antiqua</vt:lpstr>
      <vt:lpstr>Lucida Sans Unicode</vt:lpstr>
      <vt:lpstr>Tahoma</vt:lpstr>
      <vt:lpstr>Times New Roman</vt:lpstr>
      <vt:lpstr>Wingdings</vt:lpstr>
      <vt:lpstr>Проект по подразбиране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MAESTROXP;munar@osha.europa.eu</dc:creator>
  <cp:lastModifiedBy>Simeon</cp:lastModifiedBy>
  <cp:revision>1090</cp:revision>
  <cp:lastPrinted>2017-02-16T06:57:19Z</cp:lastPrinted>
  <dcterms:created xsi:type="dcterms:W3CDTF">2007-06-18T10:14:07Z</dcterms:created>
  <dcterms:modified xsi:type="dcterms:W3CDTF">2018-04-23T05:41:33Z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AGENCY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Презентация на цял екран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31</vt:i4>
  </property>
</Properties>
</file>