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61" r:id="rId5"/>
    <p:sldId id="264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85" r:id="rId15"/>
    <p:sldId id="286" r:id="rId16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0350" cy="4003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3613" cy="4806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fld id="{52906453-6000-4032-AA12-C816EABD9386}" type="slidenum">
              <a:rPr lang="bg-BG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59F74B-133E-45A4-88B7-97E6B2775938}" type="slidenum">
              <a:rPr lang="bg-BG"/>
              <a:pPr/>
              <a:t>1</a:t>
            </a:fld>
            <a:endParaRPr lang="bg-BG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21EFD4-8F12-422C-9734-16A76C46A70D}" type="slidenum">
              <a:rPr lang="bg-BG"/>
              <a:pPr/>
              <a:t>2</a:t>
            </a:fld>
            <a:endParaRPr lang="bg-BG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A7A7116-F804-40CE-BB21-DCF96F76CA8F}" type="slidenum">
              <a:rPr lang="bg-BG"/>
              <a:pPr/>
              <a:t>3</a:t>
            </a:fld>
            <a:endParaRPr lang="bg-BG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BFE3A42-8848-49EE-A732-86EBC03A0A4F}" type="slidenum">
              <a:rPr lang="bg-BG"/>
              <a:pPr/>
              <a:t>4</a:t>
            </a:fld>
            <a:endParaRPr lang="bg-BG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F790A9-77EA-4754-AA4C-8AD05FC07BF6}" type="slidenum">
              <a:rPr lang="bg-BG"/>
              <a:pPr/>
              <a:t>5</a:t>
            </a:fld>
            <a:endParaRPr lang="bg-BG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932AC2-5BA6-4AF1-83F8-F56CBD2D9A1A}" type="slidenum">
              <a:rPr lang="bg-BG"/>
              <a:pPr/>
              <a:t>14</a:t>
            </a:fld>
            <a:endParaRPr lang="bg-BG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4E10BC-0FD1-44D1-8758-588BE28CD08C}" type="slidenum">
              <a:rPr lang="bg-BG"/>
              <a:pPr/>
              <a:t>15</a:t>
            </a:fld>
            <a:endParaRPr lang="bg-BG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263" y="1116013"/>
            <a:ext cx="3700462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2125" y="1116013"/>
            <a:ext cx="37020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88063" y="212725"/>
            <a:ext cx="1916112" cy="57578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9725" y="212725"/>
            <a:ext cx="5595938" cy="5757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9725" y="212725"/>
            <a:ext cx="7545388" cy="48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9263" y="1116013"/>
            <a:ext cx="7554912" cy="485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2pPr>
      <a:lvl3pPr marL="11430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3pPr>
      <a:lvl4pPr marL="16002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4pPr>
      <a:lvl5pPr marL="20574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5pPr>
      <a:lvl6pPr marL="25146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6pPr>
      <a:lvl7pPr marL="29718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7pPr>
      <a:lvl8pPr marL="34290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8pPr>
      <a:lvl9pPr marL="38862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b="1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lient.oiraproject.e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iraproject.eu/e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iraproject.eu/en/oira-too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49263" y="3857625"/>
            <a:ext cx="7561262" cy="211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3000" b="1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spcBef>
                <a:spcPts val="3000"/>
              </a:spcBef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3000" b="1">
              <a:solidFill>
                <a:srgbClr val="003399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3500438"/>
            <a:ext cx="9144000" cy="19990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4000" b="1" dirty="0" smtClean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1600" b="1" dirty="0" smtClean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4000" b="1" i="1" dirty="0" smtClean="0">
                <a:solidFill>
                  <a:srgbClr val="002060"/>
                </a:solidFill>
              </a:rPr>
              <a:t>“Лесно е с </a:t>
            </a:r>
            <a:r>
              <a:rPr lang="en-US" sz="4000" b="1" i="1" dirty="0" err="1" smtClean="0">
                <a:solidFill>
                  <a:srgbClr val="002060"/>
                </a:solidFill>
              </a:rPr>
              <a:t>OiRA</a:t>
            </a:r>
            <a:r>
              <a:rPr lang="bg-BG" sz="4000" b="1" i="1" dirty="0" smtClean="0">
                <a:solidFill>
                  <a:srgbClr val="002060"/>
                </a:solidFill>
              </a:rPr>
              <a:t>”</a:t>
            </a:r>
            <a:r>
              <a:rPr lang="bg-BG" sz="2800" b="1" dirty="0">
                <a:solidFill>
                  <a:srgbClr val="002060"/>
                </a:solidFill>
              </a:rPr>
              <a:t/>
            </a:r>
            <a:br>
              <a:rPr lang="bg-BG" sz="2800" b="1" dirty="0">
                <a:solidFill>
                  <a:srgbClr val="002060"/>
                </a:solidFill>
              </a:rPr>
            </a:br>
            <a:endParaRPr lang="bg-BG" sz="2800" b="1" dirty="0">
              <a:solidFill>
                <a:srgbClr val="00206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18"/>
            <a:ext cx="9144000" cy="290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8589963" cy="6002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>
                <a:solidFill>
                  <a:srgbClr val="003399"/>
                </a:solidFill>
              </a:rPr>
              <a:t/>
            </a:r>
            <a:br>
              <a:rPr lang="bg-BG" sz="2400" b="1">
                <a:solidFill>
                  <a:srgbClr val="003399"/>
                </a:solidFill>
              </a:rPr>
            </a:br>
            <a:r>
              <a:rPr lang="bg-BG" sz="2400" b="1">
                <a:solidFill>
                  <a:srgbClr val="003399"/>
                </a:solidFill>
              </a:rPr>
              <a:t/>
            </a:r>
            <a:br>
              <a:rPr lang="bg-BG" sz="2400" b="1">
                <a:solidFill>
                  <a:srgbClr val="003399"/>
                </a:solidFill>
              </a:rPr>
            </a:br>
            <a:endParaRPr lang="bg-BG" sz="2400" b="1">
              <a:solidFill>
                <a:srgbClr val="003399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428868"/>
            <a:ext cx="2695575" cy="1695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14282" y="285728"/>
            <a:ext cx="8501122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rgbClr val="002060"/>
                </a:solidFill>
              </a:rPr>
              <a:t>Дейности на агенции за недвижими имоти</a:t>
            </a:r>
            <a:endParaRPr lang="bg-BG" sz="2400" dirty="0"/>
          </a:p>
        </p:txBody>
      </p:sp>
      <p:sp>
        <p:nvSpPr>
          <p:cNvPr id="7" name="Action Button: Sound 6">
            <a:hlinkClick r:id="" action="ppaction://noaction" highlightClick="1">
              <a:snd r:embed="rId4" name="applause.wav"/>
            </a:hlinkClick>
          </p:cNvPr>
          <p:cNvSpPr/>
          <p:nvPr/>
        </p:nvSpPr>
        <p:spPr bwMode="auto">
          <a:xfrm>
            <a:off x="4143372" y="2071678"/>
            <a:ext cx="3429024" cy="2857520"/>
          </a:xfrm>
          <a:prstGeom prst="actionButtonSound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Lucida Sans Unicode" charset="0"/>
              <a:cs typeface="Lucida Sans Unicode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 i="1" dirty="0" smtClean="0">
                <a:solidFill>
                  <a:srgbClr val="002060"/>
                </a:solidFill>
              </a:rPr>
              <a:t>Посетете градината на </a:t>
            </a:r>
            <a:r>
              <a:rPr lang="en-US" sz="2400" b="1" i="1" dirty="0" err="1" smtClean="0">
                <a:solidFill>
                  <a:srgbClr val="002060"/>
                </a:solidFill>
              </a:rPr>
              <a:t>OiRA</a:t>
            </a:r>
            <a:r>
              <a:rPr lang="bg-BG" sz="2400" b="1" i="1" dirty="0" smtClean="0">
                <a:solidFill>
                  <a:srgbClr val="002060"/>
                </a:solidFill>
              </a:rPr>
              <a:t> !</a:t>
            </a:r>
            <a:r>
              <a:rPr lang="en-GB" sz="2400" b="1" i="1" dirty="0">
                <a:solidFill>
                  <a:srgbClr val="002060"/>
                </a:solidFill>
              </a:rPr>
              <a:t/>
            </a:r>
            <a:br>
              <a:rPr lang="en-GB" sz="2400" b="1" i="1" dirty="0">
                <a:solidFill>
                  <a:srgbClr val="002060"/>
                </a:solidFill>
              </a:rPr>
            </a:br>
            <a:endParaRPr lang="en-GB" sz="2400" b="1" i="1" dirty="0">
              <a:solidFill>
                <a:srgbClr val="002060"/>
              </a:solidFill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500034" y="1142984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В сайта на </a:t>
            </a:r>
            <a:r>
              <a:rPr lang="en-US" dirty="0" err="1" smtClean="0">
                <a:solidFill>
                  <a:srgbClr val="002060"/>
                </a:solidFill>
              </a:rPr>
              <a:t>OiRA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bg-BG" dirty="0" smtClean="0">
                <a:solidFill>
                  <a:srgbClr val="002060"/>
                </a:solidFill>
              </a:rPr>
              <a:t>  </a:t>
            </a:r>
            <a:r>
              <a:rPr lang="en-US" dirty="0" smtClean="0">
                <a:solidFill>
                  <a:srgbClr val="002060"/>
                </a:solidFill>
                <a:hlinkClick r:id="rId4"/>
              </a:rPr>
              <a:t>https://client.oiraproject.eu</a:t>
            </a:r>
            <a:r>
              <a:rPr lang="bg-BG" dirty="0" smtClean="0">
                <a:solidFill>
                  <a:srgbClr val="002060"/>
                </a:solidFill>
              </a:rPr>
              <a:t>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ще намерите 38 онлайн инструмента за                                             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различни сектори на	икономиката;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Един, от който е за сектор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     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b="1" i="1" dirty="0" smtClean="0">
                <a:solidFill>
                  <a:srgbClr val="002060"/>
                </a:solidFill>
              </a:rPr>
              <a:t>	Дейности на агенции за недвижими имоти.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i="1" dirty="0" err="1">
                <a:solidFill>
                  <a:srgbClr val="002060"/>
                </a:solidFill>
              </a:rPr>
              <a:t>За</a:t>
            </a:r>
            <a:r>
              <a:rPr lang="en-GB" sz="2400" b="1" i="1" dirty="0">
                <a:solidFill>
                  <a:srgbClr val="002060"/>
                </a:solidFill>
              </a:rPr>
              <a:t> </a:t>
            </a:r>
            <a:r>
              <a:rPr lang="en-GB" sz="2400" b="1" i="1" dirty="0" err="1">
                <a:solidFill>
                  <a:srgbClr val="002060"/>
                </a:solidFill>
              </a:rPr>
              <a:t>кого</a:t>
            </a:r>
            <a:r>
              <a:rPr lang="en-GB" sz="2400" b="1" i="1" dirty="0">
                <a:solidFill>
                  <a:srgbClr val="002060"/>
                </a:solidFill>
              </a:rPr>
              <a:t> е </a:t>
            </a:r>
            <a:r>
              <a:rPr lang="en-GB" sz="2400" b="1" i="1" dirty="0" err="1">
                <a:solidFill>
                  <a:srgbClr val="002060"/>
                </a:solidFill>
              </a:rPr>
              <a:t>OiRA</a:t>
            </a:r>
            <a:r>
              <a:rPr lang="en-GB" sz="2400" b="1" i="1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1000108"/>
            <a:ext cx="9144000" cy="497524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всеки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който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иска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да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придобие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по-добро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разбиране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това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как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да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управлява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безопасността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здравето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работното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си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място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>
                <a:solidFill>
                  <a:srgbClr val="002060"/>
                </a:solidFill>
              </a:rPr>
              <a:t>е </a:t>
            </a:r>
            <a:r>
              <a:rPr lang="en-GB" dirty="0" err="1">
                <a:solidFill>
                  <a:srgbClr val="002060"/>
                </a:solidFill>
              </a:rPr>
              <a:t>особено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полезна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микро</a:t>
            </a:r>
            <a:r>
              <a:rPr lang="en-GB" dirty="0">
                <a:solidFill>
                  <a:srgbClr val="002060"/>
                </a:solidFill>
              </a:rPr>
              <a:t>- и </a:t>
            </a:r>
            <a:r>
              <a:rPr lang="en-GB" dirty="0" err="1">
                <a:solidFill>
                  <a:srgbClr val="002060"/>
                </a:solidFill>
              </a:rPr>
              <a:t>малки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предприятия</a:t>
            </a:r>
            <a:r>
              <a:rPr lang="en-GB" dirty="0">
                <a:solidFill>
                  <a:srgbClr val="002060"/>
                </a:solidFill>
              </a:rPr>
              <a:t>. </a:t>
            </a:r>
            <a:r>
              <a:rPr lang="en-GB" dirty="0" err="1">
                <a:solidFill>
                  <a:srgbClr val="002060"/>
                </a:solidFill>
              </a:rPr>
              <a:t>Собствениците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мениджърите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им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често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вярват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че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са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изправени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пред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подобни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или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разполагат</a:t>
            </a:r>
            <a:r>
              <a:rPr lang="en-GB" dirty="0">
                <a:solidFill>
                  <a:srgbClr val="002060"/>
                </a:solidFill>
              </a:rPr>
              <a:t> с </a:t>
            </a:r>
            <a:r>
              <a:rPr lang="en-GB" dirty="0" err="1">
                <a:solidFill>
                  <a:srgbClr val="002060"/>
                </a:solidFill>
              </a:rPr>
              <a:t>необходимите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ресурси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прави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оценката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лесна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най-малките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компании</a:t>
            </a:r>
            <a:r>
              <a:rPr lang="en-GB" dirty="0" smtClean="0">
                <a:solidFill>
                  <a:srgbClr val="002060"/>
                </a:solidFill>
              </a:rPr>
              <a:t>. </a:t>
            </a:r>
            <a:r>
              <a:rPr lang="en-GB" dirty="0" err="1" smtClean="0">
                <a:solidFill>
                  <a:srgbClr val="002060"/>
                </a:solidFill>
              </a:rPr>
              <a:t>Правилната</a:t>
            </a:r>
            <a:r>
              <a:rPr lang="en-GB" dirty="0" smtClean="0">
                <a:solidFill>
                  <a:srgbClr val="002060"/>
                </a:solidFill>
              </a:rPr>
              <a:t> </a:t>
            </a:r>
            <a:r>
              <a:rPr lang="en-GB" b="1" dirty="0" err="1" smtClean="0">
                <a:solidFill>
                  <a:srgbClr val="002060"/>
                </a:solidFill>
              </a:rPr>
              <a:t>оценка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на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риска</a:t>
            </a:r>
            <a:r>
              <a:rPr lang="en-GB" b="1" dirty="0" smtClean="0">
                <a:solidFill>
                  <a:srgbClr val="002060"/>
                </a:solidFill>
              </a:rPr>
              <a:t> е </a:t>
            </a:r>
            <a:r>
              <a:rPr lang="en-GB" b="1" dirty="0" err="1" smtClean="0">
                <a:solidFill>
                  <a:srgbClr val="002060"/>
                </a:solidFill>
              </a:rPr>
              <a:t>ключът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към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здравословните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работни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места</a:t>
            </a:r>
            <a:r>
              <a:rPr lang="en-GB" dirty="0" smtClean="0">
                <a:solidFill>
                  <a:srgbClr val="002060"/>
                </a:solidFill>
              </a:rPr>
              <a:t>. </a:t>
            </a:r>
            <a:r>
              <a:rPr lang="en-GB" dirty="0" err="1" smtClean="0">
                <a:solidFill>
                  <a:srgbClr val="002060"/>
                </a:solidFill>
              </a:rPr>
              <a:t>Ефективната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оценка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риска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обаче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може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да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бъде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предизвикателство</a:t>
            </a:r>
            <a:r>
              <a:rPr lang="en-GB" dirty="0" smtClean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особено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микро</a:t>
            </a:r>
            <a:r>
              <a:rPr lang="en-GB" dirty="0" smtClean="0">
                <a:solidFill>
                  <a:srgbClr val="002060"/>
                </a:solidFill>
              </a:rPr>
              <a:t>- и </a:t>
            </a:r>
            <a:r>
              <a:rPr lang="en-GB" dirty="0" err="1" smtClean="0">
                <a:solidFill>
                  <a:srgbClr val="002060"/>
                </a:solidFill>
              </a:rPr>
              <a:t>малки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предприятия</a:t>
            </a:r>
            <a:r>
              <a:rPr lang="en-GB" dirty="0" smtClean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които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може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разполагат</a:t>
            </a:r>
            <a:r>
              <a:rPr lang="en-GB" dirty="0" smtClean="0">
                <a:solidFill>
                  <a:srgbClr val="002060"/>
                </a:solidFill>
              </a:rPr>
              <a:t> с </a:t>
            </a:r>
            <a:r>
              <a:rPr lang="en-GB" dirty="0" err="1" smtClean="0">
                <a:solidFill>
                  <a:srgbClr val="002060"/>
                </a:solidFill>
              </a:rPr>
              <a:t>ресурси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или</a:t>
            </a:r>
            <a:r>
              <a:rPr lang="en-GB" dirty="0" smtClean="0">
                <a:solidFill>
                  <a:srgbClr val="002060"/>
                </a:solidFill>
              </a:rPr>
              <a:t> с </a:t>
            </a:r>
            <a:r>
              <a:rPr lang="en-GB" dirty="0" err="1" smtClean="0">
                <a:solidFill>
                  <a:srgbClr val="002060"/>
                </a:solidFill>
              </a:rPr>
              <a:t>ноу-хау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безопасност</a:t>
            </a:r>
            <a:r>
              <a:rPr lang="en-GB" dirty="0" smtClean="0">
                <a:solidFill>
                  <a:srgbClr val="002060"/>
                </a:solidFill>
              </a:rPr>
              <a:t> и </a:t>
            </a:r>
            <a:r>
              <a:rPr lang="en-GB" dirty="0" err="1" smtClean="0">
                <a:solidFill>
                  <a:srgbClr val="002060"/>
                </a:solidFill>
              </a:rPr>
              <a:t>здраве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работа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е </a:t>
            </a:r>
            <a:r>
              <a:rPr lang="en-GB" dirty="0" err="1" smtClean="0">
                <a:solidFill>
                  <a:srgbClr val="002060"/>
                </a:solidFill>
              </a:rPr>
              <a:t>първата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инициатива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равнище</a:t>
            </a:r>
            <a:r>
              <a:rPr lang="en-GB" dirty="0" smtClean="0">
                <a:solidFill>
                  <a:srgbClr val="002060"/>
                </a:solidFill>
              </a:rPr>
              <a:t> ЕС, </a:t>
            </a:r>
            <a:r>
              <a:rPr lang="en-GB" dirty="0" err="1" smtClean="0">
                <a:solidFill>
                  <a:srgbClr val="002060"/>
                </a:solidFill>
              </a:rPr>
              <a:t>която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насърчава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европейските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микро</a:t>
            </a:r>
            <a:r>
              <a:rPr lang="en-GB" dirty="0" smtClean="0">
                <a:solidFill>
                  <a:srgbClr val="002060"/>
                </a:solidFill>
              </a:rPr>
              <a:t>- и </a:t>
            </a:r>
            <a:r>
              <a:rPr lang="en-GB" dirty="0" err="1" smtClean="0">
                <a:solidFill>
                  <a:srgbClr val="002060"/>
                </a:solidFill>
              </a:rPr>
              <a:t>малки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предприятия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да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оценяват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сами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своите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рискове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Blip>
                <a:blip r:embed="rId4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>	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339724" y="212725"/>
            <a:ext cx="8447117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 i="1" dirty="0" smtClean="0">
                <a:solidFill>
                  <a:srgbClr val="002060"/>
                </a:solidFill>
              </a:rPr>
              <a:t>Използвайте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OiRA</a:t>
            </a:r>
            <a:endParaRPr lang="en-GB" sz="2400" b="1" i="1" dirty="0">
              <a:solidFill>
                <a:srgbClr val="002060"/>
              </a:solidFill>
            </a:endParaRP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8337579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</a:t>
            </a:r>
            <a:r>
              <a:rPr lang="en-GB" dirty="0" err="1" smtClean="0">
                <a:solidFill>
                  <a:srgbClr val="002060"/>
                </a:solidFill>
              </a:rPr>
              <a:t>гарантира</a:t>
            </a:r>
            <a:r>
              <a:rPr lang="bg-BG" dirty="0" smtClean="0">
                <a:solidFill>
                  <a:srgbClr val="002060"/>
                </a:solidFill>
              </a:rPr>
              <a:t>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безопасността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smtClean="0">
                <a:solidFill>
                  <a:srgbClr val="002060"/>
                </a:solidFill>
              </a:rPr>
              <a:t>и </a:t>
            </a:r>
            <a:r>
              <a:rPr lang="en-GB" dirty="0" err="1">
                <a:solidFill>
                  <a:srgbClr val="002060"/>
                </a:solidFill>
              </a:rPr>
              <a:t>здравето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работниците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smtClean="0">
                <a:solidFill>
                  <a:srgbClr val="002060"/>
                </a:solidFill>
              </a:rPr>
              <a:t>(</a:t>
            </a:r>
            <a:r>
              <a:rPr lang="en-GB" dirty="0" err="1">
                <a:solidFill>
                  <a:srgbClr val="002060"/>
                </a:solidFill>
              </a:rPr>
              <a:t>задължение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работодателите</a:t>
            </a:r>
            <a:r>
              <a:rPr lang="en-GB" dirty="0" smtClean="0">
                <a:solidFill>
                  <a:srgbClr val="002060"/>
                </a:solidFill>
              </a:rPr>
              <a:t>);</a:t>
            </a:r>
            <a:endParaRPr lang="en-GB" dirty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1425"/>
              </a:spcBef>
              <a:buClrTx/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1425"/>
              </a:spcBef>
              <a:buClrTx/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</a:t>
            </a:r>
            <a:r>
              <a:rPr lang="en-GB" dirty="0" err="1" smtClean="0">
                <a:solidFill>
                  <a:srgbClr val="002060"/>
                </a:solidFill>
              </a:rPr>
              <a:t>подобр</a:t>
            </a:r>
            <a:r>
              <a:rPr lang="bg-BG" dirty="0" err="1" smtClean="0">
                <a:solidFill>
                  <a:srgbClr val="002060"/>
                </a:solidFill>
              </a:rPr>
              <a:t>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условията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труд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чрез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оценен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</a:t>
            </a:r>
            <a:r>
              <a:rPr lang="en-GB" dirty="0">
                <a:solidFill>
                  <a:srgbClr val="002060"/>
                </a:solidFill>
              </a:rPr>
              <a:t> с </a:t>
            </a:r>
            <a:r>
              <a:rPr lang="en-GB" dirty="0" err="1">
                <a:solidFill>
                  <a:srgbClr val="002060"/>
                </a:solidFill>
              </a:rPr>
              <a:t>използване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инструмента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професионалните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набелязани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мерки</a:t>
            </a:r>
            <a:r>
              <a:rPr lang="en-GB" dirty="0" smtClean="0">
                <a:solidFill>
                  <a:srgbClr val="002060"/>
                </a:solidFill>
              </a:rPr>
              <a:t> и </a:t>
            </a:r>
            <a:r>
              <a:rPr lang="en-GB" dirty="0" err="1" smtClean="0">
                <a:solidFill>
                  <a:srgbClr val="002060"/>
                </a:solidFill>
              </a:rPr>
              <a:t>мероприятия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ограничаване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намаляване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елиминиране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рисковете</a:t>
            </a:r>
            <a:r>
              <a:rPr lang="en-GB" dirty="0">
                <a:solidFill>
                  <a:srgbClr val="002060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1428736"/>
            <a:ext cx="835824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663300"/>
                </a:solidFill>
              </a:rPr>
              <a:t> </a:t>
            </a:r>
            <a:r>
              <a:rPr lang="bg-BG" dirty="0" smtClean="0">
                <a:solidFill>
                  <a:srgbClr val="002060"/>
                </a:solidFill>
              </a:rPr>
              <a:t>Използването на </a:t>
            </a:r>
            <a:r>
              <a:rPr lang="bg-BG" dirty="0" err="1" smtClean="0">
                <a:solidFill>
                  <a:srgbClr val="002060"/>
                </a:solidFill>
              </a:rPr>
              <a:t>OiRA</a:t>
            </a:r>
            <a:r>
              <a:rPr lang="bg-BG" dirty="0" smtClean="0">
                <a:solidFill>
                  <a:srgbClr val="002060"/>
                </a:solidFill>
              </a:rPr>
              <a:t> инструментите е напълно безплатно.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Инструментите са налични по всяко време в интернет.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Работата с тях е лесна, проста, удобна. 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идентифицирате действията, които трябва да предприемете сами.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проверите себе си.</a:t>
            </a: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6633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0800000" flipV="1">
            <a:off x="428596" y="266354"/>
            <a:ext cx="835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i="1" dirty="0" err="1" smtClean="0">
                <a:solidFill>
                  <a:srgbClr val="002060"/>
                </a:solidFill>
              </a:rPr>
              <a:t>Защо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да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използваме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OiRA</a:t>
            </a:r>
            <a:r>
              <a:rPr lang="en-GB" sz="2400" b="1" i="1" dirty="0" smtClean="0">
                <a:solidFill>
                  <a:srgbClr val="002060"/>
                </a:solidFill>
              </a:rPr>
              <a:t>?</a:t>
            </a:r>
            <a:endParaRPr lang="en-GB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8358246" cy="23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</a:p>
          <a:p>
            <a:pPr marL="347662" indent="-342900">
              <a:lnSpc>
                <a:spcPct val="100000"/>
              </a:lnSpc>
              <a:spcBef>
                <a:spcPts val="2163"/>
              </a:spcBef>
              <a:buClrTx/>
              <a:buFont typeface="+mj-lt"/>
              <a:buAutoNum type="arabicPeriod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За регистрацията е необходим само валиден адрес на електронна поща. Всяко физическо лице или организация може да избере от предлаганите инструменти на OiRA онзи, който е най-подходящ за съответната държава, сектор или предприятие. 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7662" indent="-342900">
              <a:lnSpc>
                <a:spcPct val="100000"/>
              </a:lnSpc>
              <a:spcBef>
                <a:spcPts val="2163"/>
              </a:spcBef>
              <a:buClrTx/>
              <a:buFont typeface="+mj-lt"/>
              <a:buAutoNum type="arabicPeriod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user\Desktop\OiRA - Онлайн интерактивна оценка на риска_files\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428868"/>
            <a:ext cx="8286808" cy="3537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285728"/>
            <a:ext cx="7786742" cy="951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функционира </a:t>
            </a:r>
            <a:r>
              <a:rPr lang="en-US" sz="2400" b="1" i="1" dirty="0" err="1" smtClean="0">
                <a:solidFill>
                  <a:schemeClr val="accent2">
                    <a:lumMod val="50000"/>
                  </a:schemeClr>
                </a:solidFill>
              </a:rPr>
              <a:t>OiRA</a:t>
            </a:r>
            <a:r>
              <a:rPr lang="en-US" sz="2400" b="1" i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bg-BG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bg-BG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596" y="857232"/>
            <a:ext cx="750099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При работа с OiRA има пет основни стъпки: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Подготовка: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OiRA дава възможност на предприятията да приспособят оценките на риска към собствените им особеностите, като отговорят на няколко прости въпроса</a:t>
            </a:r>
          </a:p>
        </p:txBody>
      </p:sp>
      <p:pic>
        <p:nvPicPr>
          <p:cNvPr id="2050" name="Picture 2" descr="C:\Users\user\Desktop\OiRA - Онлайн интерактивна оценка на риска_files\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643182"/>
            <a:ext cx="7904658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928670"/>
            <a:ext cx="8215370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Определяне: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включва разглеждане на източниците на опасност на работното място и идентифициране на лицата, които може да са изложени на риск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Оценяване: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на този етап се установява приоритетният ред на определените рискове. Това подреждане помага по-късно да се вземе решение кои мерки да бъдат приложени първо</a:t>
            </a:r>
          </a:p>
          <a:p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5" name="Picture 3" descr="C:\Users\user\Desktop\OiRA - Онлайн интерактивна оценка на риска_files\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714620"/>
            <a:ext cx="7736797" cy="335758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643174" y="142852"/>
            <a:ext cx="4143404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OiRA - Онлайн интерактивна оценка на риска_files\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85992"/>
            <a:ext cx="8072462" cy="352946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00034" y="857232"/>
            <a:ext cx="7858180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План за действие: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 инструментът помага след това да бъде съставен план за действие и да се вземе решение как да бъдат отстранени или контролирани рисковете</a:t>
            </a:r>
          </a:p>
        </p:txBody>
      </p:sp>
      <p:sp>
        <p:nvSpPr>
          <p:cNvPr id="5" name="Rectangle 4"/>
          <p:cNvSpPr/>
          <p:nvPr/>
        </p:nvSpPr>
        <p:spPr>
          <a:xfrm rot="10800000" flipV="1">
            <a:off x="1285850" y="171361"/>
            <a:ext cx="6286545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857232"/>
            <a:ext cx="7715304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Доклад: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 накрая автоматично се генерират доклад и план за действие, които могат да се отпечатат и/или изтеглят и с които се документират резултатите от оценяването на риска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user\Desktop\OiRA - Онлайн интерактивна оценка на риска_files\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71678"/>
            <a:ext cx="8159599" cy="354004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785918" y="285728"/>
            <a:ext cx="5357850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5720" y="1142984"/>
            <a:ext cx="4500594" cy="3699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endParaRPr lang="ru-RU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Сградите се поддържат в добро състояние.</a:t>
            </a:r>
          </a:p>
          <a:p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Рамките да имат процепи. Боята по стенина прозорците или вратите не трябва те и тавана не трябва да се лющи. Монтираните панти и брави трябва да са изправни и качествени, за да се затварят добре врати и прозорци.</a:t>
            </a: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4414" y="214290"/>
            <a:ext cx="6500858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6">
                    <a:lumMod val="50000"/>
                  </a:schemeClr>
                </a:solidFill>
              </a:rPr>
              <a:t>Направете проверка за…</a:t>
            </a:r>
            <a:endParaRPr lang="bg-BG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145" name="Picture 1" descr="\\192.168.5.1\raina\Proekt OiRA 02.2017\IZPALNENIE\strategia za populiarizirane\OiRA Pics\OiRA Pics\34814374_m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2000240"/>
            <a:ext cx="3843347" cy="25622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642918"/>
            <a:ext cx="4500594" cy="1895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bg-BG" i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 rot="10800000" flipV="1">
            <a:off x="1285852" y="289292"/>
            <a:ext cx="6500856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6">
                    <a:lumMod val="50000"/>
                  </a:schemeClr>
                </a:solidFill>
              </a:rPr>
              <a:t>Знаете ли че…</a:t>
            </a:r>
            <a:endParaRPr lang="bg-BG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357158" y="904110"/>
            <a:ext cx="828680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hangingPunct="1">
              <a:lnSpc>
                <a:spcPct val="100000"/>
              </a:lnSpc>
              <a:buClrTx/>
              <a:buSzTx/>
            </a:pP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При търговия с недвижими                                                                                                                                  имоти нерядко се налага                                         придвижване до работното                                                                                                                                               място, посещения на обекти                                                  с автомобил. Имайки в предвид,                                                          че обектите могат да бъдат,                                                                                                       както в рамките на града,                                                                                                                                  така и в планински местности и                                                                                                           села, сложната пътна обстановка                                                                                   и лошото състояние на пътна мрежа,                                                                                                        то работещите са изложени на риск от пътно-транспортни произшествия. </a:t>
            </a:r>
            <a:b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Понякога условията на труд са влошени поради лоши метеорологични фактори – сняг, дъжд, поледица, мъгла и други. Лошите пътни условия допълнително увеличават напрежението. Ето защо трябва да са изпълнени всички организационни и технически мероприятия за осигуряване на ЗБУТ – поддръжка на МПС в изправност, редовни технически прегледи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редовни медицински прегледи и т.н.  </a:t>
            </a:r>
            <a:endParaRPr kumimoji="0" lang="bg-BG" sz="1800" b="0" i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41" name="Picture 17" descr="\\192.168.5.1\raina\Proekt OiRA 02.2017\IZPALNENIE\strategia za populiarizirane\OiRA Pics\OiRA Pics\18452098_m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0547" y="714356"/>
            <a:ext cx="4543453" cy="30289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400" b="1" dirty="0">
              <a:solidFill>
                <a:srgbClr val="003399"/>
              </a:solidFill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49263" y="857250"/>
            <a:ext cx="8407400" cy="5357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285750" indent="-280988" algn="just">
              <a:lnSpc>
                <a:spcPct val="100000"/>
              </a:lnSpc>
              <a:buClrTx/>
              <a:buFontTx/>
              <a:buNone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285750" indent="-280988">
              <a:lnSpc>
                <a:spcPct val="100000"/>
              </a:lnSpc>
              <a:spcBef>
                <a:spcPts val="425"/>
              </a:spcBef>
              <a:spcAft>
                <a:spcPts val="1200"/>
              </a:spcAft>
              <a:buClrTx/>
              <a:buFontTx/>
              <a:buNone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>
                <a:solidFill>
                  <a:srgbClr val="003399"/>
                </a:solidFill>
              </a:rPr>
              <a:t>						</a:t>
            </a:r>
          </a:p>
        </p:txBody>
      </p:sp>
      <p:sp>
        <p:nvSpPr>
          <p:cNvPr id="4" name="Rectangle 3"/>
          <p:cNvSpPr/>
          <p:nvPr/>
        </p:nvSpPr>
        <p:spPr>
          <a:xfrm>
            <a:off x="714348" y="785794"/>
            <a:ext cx="792961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 algn="ctr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sz="2400" b="1" dirty="0" err="1" smtClean="0">
                <a:solidFill>
                  <a:srgbClr val="003399"/>
                </a:solidFill>
              </a:rPr>
              <a:t>Оценката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риска</a:t>
            </a:r>
            <a:r>
              <a:rPr lang="en-GB" sz="2400" b="1" dirty="0" smtClean="0">
                <a:solidFill>
                  <a:srgbClr val="003399"/>
                </a:solidFill>
              </a:rPr>
              <a:t> е </a:t>
            </a:r>
            <a:r>
              <a:rPr lang="en-GB" sz="2400" b="1" dirty="0" err="1" smtClean="0">
                <a:solidFill>
                  <a:srgbClr val="003399"/>
                </a:solidFill>
              </a:rPr>
              <a:t>ключов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фактор</a:t>
            </a:r>
            <a:r>
              <a:rPr lang="en-GB" sz="2400" b="1" dirty="0" smtClean="0">
                <a:solidFill>
                  <a:srgbClr val="003399"/>
                </a:solidFill>
              </a:rPr>
              <a:t>                                                                         </a:t>
            </a:r>
            <a:r>
              <a:rPr lang="en-GB" sz="2400" b="1" dirty="0" err="1" smtClean="0">
                <a:solidFill>
                  <a:srgbClr val="003399"/>
                </a:solidFill>
              </a:rPr>
              <a:t>за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осигуряването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здравето</a:t>
            </a:r>
            <a:r>
              <a:rPr lang="en-GB" sz="2400" b="1" dirty="0" smtClean="0">
                <a:solidFill>
                  <a:srgbClr val="003399"/>
                </a:solidFill>
              </a:rPr>
              <a:t> и </a:t>
            </a:r>
            <a:r>
              <a:rPr lang="en-GB" sz="2400" b="1" dirty="0" err="1" smtClean="0">
                <a:solidFill>
                  <a:srgbClr val="003399"/>
                </a:solidFill>
              </a:rPr>
              <a:t>безопасността</a:t>
            </a:r>
            <a:r>
              <a:rPr lang="en-GB" sz="2400" b="1" dirty="0" smtClean="0">
                <a:solidFill>
                  <a:srgbClr val="003399"/>
                </a:solidFill>
              </a:rPr>
              <a:t>                                             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работното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място</a:t>
            </a:r>
            <a:r>
              <a:rPr lang="en-GB" sz="2400" b="1" dirty="0" smtClean="0">
                <a:solidFill>
                  <a:srgbClr val="003399"/>
                </a:solidFill>
              </a:rPr>
              <a:t>!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b="1" dirty="0" err="1" smtClean="0">
                <a:solidFill>
                  <a:srgbClr val="003399"/>
                </a:solidFill>
              </a:rPr>
              <a:t>Йерархията</a:t>
            </a:r>
            <a:r>
              <a:rPr lang="en-GB" b="1" dirty="0" smtClean="0">
                <a:solidFill>
                  <a:srgbClr val="003399"/>
                </a:solidFill>
              </a:rPr>
              <a:t> </a:t>
            </a:r>
            <a:r>
              <a:rPr lang="en-GB" b="1" dirty="0" err="1" smtClean="0">
                <a:solidFill>
                  <a:srgbClr val="003399"/>
                </a:solidFill>
              </a:rPr>
              <a:t>на</a:t>
            </a:r>
            <a:r>
              <a:rPr lang="en-GB" b="1" dirty="0" smtClean="0">
                <a:solidFill>
                  <a:srgbClr val="003399"/>
                </a:solidFill>
              </a:rPr>
              <a:t> </a:t>
            </a:r>
            <a:r>
              <a:rPr lang="en-GB" b="1" dirty="0" err="1" smtClean="0">
                <a:solidFill>
                  <a:srgbClr val="003399"/>
                </a:solidFill>
              </a:rPr>
              <a:t>превенцията</a:t>
            </a: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избягвайте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елиминирайте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рисковете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намалявайте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минимализирайте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опасностите</a:t>
            </a:r>
            <a:r>
              <a:rPr lang="en-GB" dirty="0" smtClean="0">
                <a:solidFill>
                  <a:srgbClr val="003399"/>
                </a:solidFill>
              </a:rPr>
              <a:t>: </a:t>
            </a:r>
            <a:r>
              <a:rPr lang="en-GB" dirty="0" err="1" smtClean="0">
                <a:solidFill>
                  <a:srgbClr val="003399"/>
                </a:solidFill>
              </a:rPr>
              <a:t>чрез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технически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мерки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чрез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лични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мерки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подобрявайте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поведението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за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безопасност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при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работа</a:t>
            </a:r>
            <a:r>
              <a:rPr lang="en-GB" dirty="0" smtClean="0">
                <a:solidFill>
                  <a:srgbClr val="003399"/>
                </a:solidFill>
              </a:rPr>
              <a:t>.</a:t>
            </a: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smtClean="0">
                <a:solidFill>
                  <a:srgbClr val="003399"/>
                </a:solidFill>
              </a:rPr>
              <a:t/>
            </a:r>
            <a:br>
              <a:rPr lang="en-GB" dirty="0" smtClean="0">
                <a:solidFill>
                  <a:srgbClr val="003399"/>
                </a:solidFill>
              </a:rPr>
            </a:br>
            <a:endParaRPr lang="en-GB" dirty="0" smtClean="0">
              <a:solidFill>
                <a:srgbClr val="003399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smtClean="0">
                <a:solidFill>
                  <a:srgbClr val="003399"/>
                </a:solidFill>
              </a:rPr>
              <a:t/>
            </a:r>
            <a:br>
              <a:rPr lang="en-GB" b="1" dirty="0" smtClean="0">
                <a:solidFill>
                  <a:srgbClr val="003399"/>
                </a:solidFill>
              </a:rPr>
            </a:br>
            <a:endParaRPr lang="en-GB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8337579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да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научите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повече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инструментите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оценка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риска</a:t>
            </a:r>
            <a:r>
              <a:rPr lang="en-GB" b="1" dirty="0">
                <a:solidFill>
                  <a:srgbClr val="003399"/>
                </a:solidFill>
              </a:rPr>
              <a:t>, </a:t>
            </a:r>
            <a:r>
              <a:rPr lang="en-GB" b="1" dirty="0" err="1">
                <a:solidFill>
                  <a:srgbClr val="003399"/>
                </a:solidFill>
              </a:rPr>
              <a:t>посетете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уебсайт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OiRA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адрес</a:t>
            </a:r>
            <a:r>
              <a:rPr lang="en-GB" b="1" dirty="0">
                <a:solidFill>
                  <a:srgbClr val="003399"/>
                </a:solidFill>
              </a:rPr>
              <a:t>: </a:t>
            </a: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u="sng" dirty="0">
                <a:solidFill>
                  <a:srgbClr val="CCCCFF"/>
                </a:solidFill>
                <a:hlinkClick r:id="rId3"/>
              </a:rPr>
              <a:t>https://oiraproject.eu/en</a:t>
            </a:r>
          </a:p>
          <a:p>
            <a:pPr algn="ctr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Разгледайте</a:t>
            </a:r>
            <a:r>
              <a:rPr lang="en-GB" b="1" dirty="0">
                <a:solidFill>
                  <a:srgbClr val="003399"/>
                </a:solidFill>
              </a:rPr>
              <a:t> и </a:t>
            </a:r>
            <a:r>
              <a:rPr lang="en-GB" b="1" dirty="0" err="1">
                <a:solidFill>
                  <a:srgbClr val="003399"/>
                </a:solidFill>
              </a:rPr>
              <a:t>използвайте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всички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налични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инструменти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OiRA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адрес</a:t>
            </a:r>
            <a:r>
              <a:rPr lang="en-GB" b="1" dirty="0">
                <a:solidFill>
                  <a:srgbClr val="003399"/>
                </a:solidFill>
              </a:rPr>
              <a:t>:</a:t>
            </a: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rgbClr val="003399"/>
                </a:solidFill>
              </a:rPr>
              <a:t>  </a:t>
            </a:r>
            <a:r>
              <a:rPr lang="en-GB" b="1" u="sng" dirty="0">
                <a:solidFill>
                  <a:srgbClr val="CCCCFF"/>
                </a:solidFill>
                <a:hlinkClick r:id="rId4"/>
              </a:rPr>
              <a:t>https://oiraproject.eu/en/oira-tools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spcBef>
                <a:spcPts val="688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300" b="1" dirty="0" err="1">
                <a:solidFill>
                  <a:srgbClr val="003399"/>
                </a:solidFill>
              </a:rPr>
              <a:t>Благодарим</a:t>
            </a:r>
            <a:r>
              <a:rPr lang="en-GB" sz="2300" b="1" dirty="0">
                <a:solidFill>
                  <a:srgbClr val="003399"/>
                </a:solidFill>
              </a:rPr>
              <a:t> </a:t>
            </a:r>
            <a:r>
              <a:rPr lang="en-GB" sz="2300" b="1" dirty="0" err="1">
                <a:solidFill>
                  <a:srgbClr val="003399"/>
                </a:solidFill>
              </a:rPr>
              <a:t>Ви</a:t>
            </a:r>
            <a:r>
              <a:rPr lang="en-GB" sz="2300" b="1" dirty="0">
                <a:solidFill>
                  <a:srgbClr val="003399"/>
                </a:solidFill>
              </a:rPr>
              <a:t>!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300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Проект по подразбиране">
      <a:majorFont>
        <a:latin typeface="Times New Roman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charset="0"/>
            <a:cs typeface="Lucida Sans Unicode" charset="0"/>
          </a:defRPr>
        </a:defPPr>
      </a:lstStyle>
    </a:lnDef>
  </a:objectDefaults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6303</TotalTime>
  <Words>554</Words>
  <Application>Microsoft Office PowerPoint</Application>
  <PresentationFormat>On-screen Show (4:3)</PresentationFormat>
  <Paragraphs>119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Проект по подразбиране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MAESTROXP;munar@osha.europa.eu</dc:creator>
  <cp:lastModifiedBy>user</cp:lastModifiedBy>
  <cp:revision>1145</cp:revision>
  <cp:lastPrinted>2017-02-16T06:57:19Z</cp:lastPrinted>
  <dcterms:created xsi:type="dcterms:W3CDTF">2007-06-18T10:14:07Z</dcterms:created>
  <dcterms:modified xsi:type="dcterms:W3CDTF">2018-04-20T06:18:34Z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AGENCY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Презентация на цял екран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31</vt:i4>
  </property>
</Properties>
</file>